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5"/>
  </p:notesMasterIdLst>
  <p:handoutMasterIdLst>
    <p:handoutMasterId r:id="rId46"/>
  </p:handoutMasterIdLst>
  <p:sldIdLst>
    <p:sldId id="1365" r:id="rId3"/>
    <p:sldId id="279" r:id="rId4"/>
    <p:sldId id="281" r:id="rId5"/>
    <p:sldId id="284" r:id="rId6"/>
    <p:sldId id="285" r:id="rId7"/>
    <p:sldId id="286" r:id="rId8"/>
    <p:sldId id="288" r:id="rId9"/>
    <p:sldId id="1468" r:id="rId10"/>
    <p:sldId id="289" r:id="rId11"/>
    <p:sldId id="287" r:id="rId12"/>
    <p:sldId id="290" r:id="rId13"/>
    <p:sldId id="291" r:id="rId14"/>
    <p:sldId id="294" r:id="rId15"/>
    <p:sldId id="295" r:id="rId16"/>
    <p:sldId id="1089" r:id="rId17"/>
    <p:sldId id="780" r:id="rId18"/>
    <p:sldId id="1090" r:id="rId19"/>
    <p:sldId id="1091" r:id="rId20"/>
    <p:sldId id="296" r:id="rId21"/>
    <p:sldId id="297" r:id="rId22"/>
    <p:sldId id="298" r:id="rId23"/>
    <p:sldId id="299" r:id="rId24"/>
    <p:sldId id="301" r:id="rId25"/>
    <p:sldId id="302" r:id="rId26"/>
    <p:sldId id="303" r:id="rId27"/>
    <p:sldId id="304" r:id="rId28"/>
    <p:sldId id="305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D21140-B2F1-4918-8829-0E26756B9B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Class – The Book Of Revelation (85)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9AD20-58A5-4EAE-8AD0-09D20A0C4B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209" y="0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10/24/2021 am class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7AE68-26E6-4629-AC41-C4D7FCA5DE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653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A2794-FEC7-4925-9B2C-96E2E7701E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209" y="9120653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r">
              <a:defRPr sz="1200"/>
            </a:lvl1pPr>
          </a:lstStyle>
          <a:p>
            <a:fld id="{7CF50C95-BD6C-4DDD-AC1E-8C7492FF3DBE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4189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r>
              <a:rPr lang="en-US"/>
              <a:t>Class – The Book Of Revelation (85)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r>
              <a:rPr lang="en-US"/>
              <a:t>10/24/2021 am class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8B73772D-0DAA-472B-97C9-5FA98856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4903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A0AD-EEF8-48B0-A9B3-3F07982201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C92E-A4CE-4943-9640-192D45B1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4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A0AD-EEF8-48B0-A9B3-3F07982201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C92E-A4CE-4943-9640-192D45B1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5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A0AD-EEF8-48B0-A9B3-3F07982201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C92E-A4CE-4943-9640-192D45B1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7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78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20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9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6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96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84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A0AD-EEF8-48B0-A9B3-3F07982201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C92E-A4CE-4943-9640-192D45B1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53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44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9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17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75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25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68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56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A0AD-EEF8-48B0-A9B3-3F07982201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C92E-A4CE-4943-9640-192D45B1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A0AD-EEF8-48B0-A9B3-3F07982201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C92E-A4CE-4943-9640-192D45B1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7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A0AD-EEF8-48B0-A9B3-3F07982201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C92E-A4CE-4943-9640-192D45B1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7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A0AD-EEF8-48B0-A9B3-3F07982201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C92E-A4CE-4943-9640-192D45B1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1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A0AD-EEF8-48B0-A9B3-3F07982201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C92E-A4CE-4943-9640-192D45B1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9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A0AD-EEF8-48B0-A9B3-3F07982201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C92E-A4CE-4943-9640-192D45B1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7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A0AD-EEF8-48B0-A9B3-3F07982201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C92E-A4CE-4943-9640-192D45B1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FA0AD-EEF8-48B0-A9B3-3F07982201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C92E-A4CE-4943-9640-192D45B1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7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537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October 24,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98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5879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Revelation 21:15</a:t>
            </a:r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145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10142" y="2466881"/>
            <a:ext cx="5448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he that spake with me had for a </a:t>
            </a:r>
            <a:r>
              <a:rPr lang="en-US" sz="3200" b="1" i="1" u="sng" dirty="0">
                <a:latin typeface="Book Antiqua" pitchFamily="18" charset="0"/>
              </a:rPr>
              <a:t>measure</a:t>
            </a:r>
            <a:r>
              <a:rPr lang="en-US" sz="3200" b="1" i="1" dirty="0">
                <a:latin typeface="Book Antiqua" pitchFamily="18" charset="0"/>
              </a:rPr>
              <a:t> a golden reed to measure the city, and the gates thereof, and the wall thereof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C9F0D9-1F62-4F32-991E-3E728DF61EF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373592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5270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Revelation 21:16</a:t>
            </a:r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7" y="1554162"/>
            <a:ext cx="81629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35567" y="1833786"/>
            <a:ext cx="60540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the city lieth foursquare, and the length thereof is as great as the breadth: and he measured the city with the reed, </a:t>
            </a:r>
            <a:r>
              <a:rPr lang="en-US" sz="3200" b="1" i="1" u="sng" dirty="0">
                <a:latin typeface="Book Antiqua" pitchFamily="18" charset="0"/>
              </a:rPr>
              <a:t>twelve thousand furlongs</a:t>
            </a:r>
            <a:r>
              <a:rPr lang="en-US" sz="3200" b="1" i="1" dirty="0">
                <a:latin typeface="Book Antiqua" pitchFamily="18" charset="0"/>
              </a:rPr>
              <a:t>: the length and the breadth and the height thereof are equal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86559-3856-4190-9D3B-C95C116BD37E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18916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5879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Revelation 21:17</a:t>
            </a:r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72115" y="2142302"/>
            <a:ext cx="5448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he measured the wall thereof, a </a:t>
            </a:r>
            <a:r>
              <a:rPr lang="en-US" sz="3200" b="1" i="1" u="sng" dirty="0">
                <a:latin typeface="Book Antiqua" pitchFamily="18" charset="0"/>
              </a:rPr>
              <a:t>hundred and forty and four cubits</a:t>
            </a:r>
            <a:r>
              <a:rPr lang="en-US" sz="3200" b="1" i="1" dirty="0">
                <a:latin typeface="Book Antiqua" pitchFamily="18" charset="0"/>
              </a:rPr>
              <a:t>, (according to) the measure of a man, that is, of an angel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BF41A-1596-4299-B04D-F95EB24FFC6A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189278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989"/>
            <a:ext cx="8229600" cy="792162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Measuring the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518"/>
            <a:ext cx="8229600" cy="5509200"/>
          </a:xfrm>
          <a:solidFill>
            <a:schemeClr val="bg1"/>
          </a:solidFill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Book Antiqua" panose="02040602050305030304" pitchFamily="18" charset="0"/>
              </a:rPr>
              <a:t>Golden reed (</a:t>
            </a:r>
            <a:r>
              <a:rPr lang="en-US" i="1" dirty="0">
                <a:latin typeface="Book Antiqua" panose="02040602050305030304" pitchFamily="18" charset="0"/>
              </a:rPr>
              <a:t>or rod</a:t>
            </a:r>
            <a:r>
              <a:rPr lang="en-US" dirty="0">
                <a:latin typeface="Book Antiqua" pitchFamily="18" charset="0"/>
              </a:rPr>
              <a:t>) was used to </a:t>
            </a:r>
            <a:r>
              <a:rPr lang="en-US" b="1" dirty="0">
                <a:latin typeface="Book Antiqua" panose="02040602050305030304" pitchFamily="18" charset="0"/>
              </a:rPr>
              <a:t>measure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Ensure “</a:t>
            </a:r>
            <a:r>
              <a:rPr lang="en-US" b="1" dirty="0">
                <a:latin typeface="Book Antiqua" panose="02040602050305030304" pitchFamily="18" charset="0"/>
              </a:rPr>
              <a:t>perfection</a:t>
            </a:r>
            <a:r>
              <a:rPr lang="en-US" dirty="0">
                <a:latin typeface="Book Antiqua" pitchFamily="18" charset="0"/>
              </a:rPr>
              <a:t>” of the city (</a:t>
            </a:r>
            <a:r>
              <a:rPr lang="en-US" i="1" dirty="0">
                <a:latin typeface="Book Antiqua" panose="02040602050305030304" pitchFamily="18" charset="0"/>
              </a:rPr>
              <a:t>in its provisions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The </a:t>
            </a:r>
            <a:r>
              <a:rPr lang="en-US" b="1" dirty="0">
                <a:latin typeface="Book Antiqua" panose="02040602050305030304" pitchFamily="18" charset="0"/>
              </a:rPr>
              <a:t>gates</a:t>
            </a:r>
            <a:r>
              <a:rPr lang="en-US" dirty="0">
                <a:latin typeface="Book Antiqua" pitchFamily="18" charset="0"/>
              </a:rPr>
              <a:t> (</a:t>
            </a:r>
            <a:r>
              <a:rPr lang="en-US" i="1" dirty="0">
                <a:latin typeface="Book Antiqua" panose="02040602050305030304" pitchFamily="18" charset="0"/>
              </a:rPr>
              <a:t>means of entrance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The </a:t>
            </a:r>
            <a:r>
              <a:rPr lang="en-US" b="1" dirty="0">
                <a:latin typeface="Book Antiqua" panose="02040602050305030304" pitchFamily="18" charset="0"/>
              </a:rPr>
              <a:t>walls</a:t>
            </a:r>
            <a:r>
              <a:rPr lang="en-US" dirty="0">
                <a:latin typeface="Book Antiqua" pitchFamily="18" charset="0"/>
              </a:rPr>
              <a:t> (</a:t>
            </a:r>
            <a:r>
              <a:rPr lang="en-US" i="1" dirty="0">
                <a:latin typeface="Book Antiqua" panose="02040602050305030304" pitchFamily="18" charset="0"/>
              </a:rPr>
              <a:t>security of protection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Measurement was a “</a:t>
            </a:r>
            <a:r>
              <a:rPr lang="en-US" b="1" dirty="0">
                <a:latin typeface="Book Antiqua" panose="02040602050305030304" pitchFamily="18" charset="0"/>
              </a:rPr>
              <a:t>perfect cube</a:t>
            </a:r>
            <a:r>
              <a:rPr lang="en-US" dirty="0">
                <a:latin typeface="Book Antiqua" pitchFamily="18" charset="0"/>
              </a:rPr>
              <a:t>”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Its </a:t>
            </a:r>
            <a:r>
              <a:rPr lang="en-US" b="1" dirty="0">
                <a:latin typeface="Book Antiqua" panose="02040602050305030304" pitchFamily="18" charset="0"/>
              </a:rPr>
              <a:t>length, breadth, height </a:t>
            </a:r>
            <a:r>
              <a:rPr lang="en-US" dirty="0">
                <a:latin typeface="Book Antiqua" pitchFamily="18" charset="0"/>
              </a:rPr>
              <a:t>was 12,000 furlongs (</a:t>
            </a:r>
            <a:r>
              <a:rPr lang="en-US" b="1" dirty="0">
                <a:latin typeface="Book Antiqua" panose="02040602050305030304" pitchFamily="18" charset="0"/>
              </a:rPr>
              <a:t>1,500 miles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Book Antiqua" panose="02040602050305030304" pitchFamily="18" charset="0"/>
              </a:rPr>
              <a:t>12 </a:t>
            </a:r>
            <a:r>
              <a:rPr lang="en-US" dirty="0">
                <a:latin typeface="Book Antiqua" pitchFamily="18" charset="0"/>
              </a:rPr>
              <a:t>= people of God </a:t>
            </a:r>
            <a:r>
              <a:rPr lang="en-US" b="1" dirty="0">
                <a:latin typeface="Book Antiqua" pitchFamily="18" charset="0"/>
              </a:rPr>
              <a:t>1,000 x ten </a:t>
            </a:r>
            <a:r>
              <a:rPr lang="en-US" dirty="0">
                <a:latin typeface="Book Antiqua" pitchFamily="18" charset="0"/>
              </a:rPr>
              <a:t>= complete full number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Book Antiqua" panose="02040602050305030304" pitchFamily="18" charset="0"/>
              </a:rPr>
              <a:t>Literal</a:t>
            </a:r>
            <a:r>
              <a:rPr lang="en-US" dirty="0">
                <a:latin typeface="Book Antiqua" pitchFamily="18" charset="0"/>
              </a:rPr>
              <a:t>? NO! Could not fit into Palestine!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9D52B0-F504-49BB-8DA8-DB23E14B28D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259808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255"/>
            <a:ext cx="8229600" cy="792162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Measuring the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038"/>
            <a:ext cx="8229600" cy="5410712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Literal measurement? (</a:t>
            </a:r>
            <a:r>
              <a:rPr lang="en-US" b="1" dirty="0">
                <a:latin typeface="Book Antiqua" panose="02040602050305030304" pitchFamily="18" charset="0"/>
              </a:rPr>
              <a:t>1 Kings 6:20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r>
              <a:rPr lang="en-US" dirty="0">
                <a:latin typeface="Book Antiqua" pitchFamily="18" charset="0"/>
              </a:rPr>
              <a:t>Its </a:t>
            </a:r>
            <a:r>
              <a:rPr lang="en-US" b="1" dirty="0">
                <a:latin typeface="Book Antiqua" panose="02040602050305030304" pitchFamily="18" charset="0"/>
              </a:rPr>
              <a:t>staggering dimension </a:t>
            </a:r>
            <a:r>
              <a:rPr lang="en-US" dirty="0">
                <a:latin typeface="Book Antiqua" pitchFamily="18" charset="0"/>
              </a:rPr>
              <a:t>is simply to depict the fact that heaven will be so enormous it will adequately contain all the saved!</a:t>
            </a:r>
          </a:p>
          <a:p>
            <a:r>
              <a:rPr lang="en-US" dirty="0">
                <a:latin typeface="Book Antiqua" pitchFamily="18" charset="0"/>
              </a:rPr>
              <a:t>Wall measure </a:t>
            </a:r>
            <a:r>
              <a:rPr lang="en-US" b="1" dirty="0">
                <a:latin typeface="Book Antiqua" panose="02040602050305030304" pitchFamily="18" charset="0"/>
              </a:rPr>
              <a:t>144 cubits </a:t>
            </a:r>
            <a:r>
              <a:rPr lang="en-US" dirty="0">
                <a:latin typeface="Book Antiqua" pitchFamily="18" charset="0"/>
              </a:rPr>
              <a:t>(</a:t>
            </a:r>
            <a:r>
              <a:rPr lang="en-US" i="1" dirty="0">
                <a:latin typeface="Book Antiqua" panose="02040602050305030304" pitchFamily="18" charset="0"/>
              </a:rPr>
              <a:t>thickness</a:t>
            </a:r>
            <a:r>
              <a:rPr lang="en-US" dirty="0">
                <a:latin typeface="Book Antiqua" pitchFamily="18" charset="0"/>
              </a:rPr>
              <a:t>?) 12x12</a:t>
            </a:r>
          </a:p>
          <a:p>
            <a:r>
              <a:rPr lang="en-US" dirty="0">
                <a:latin typeface="Book Antiqua" pitchFamily="18" charset="0"/>
              </a:rPr>
              <a:t>According to the “</a:t>
            </a:r>
            <a:r>
              <a:rPr lang="en-US" b="1" dirty="0">
                <a:latin typeface="Book Antiqua" panose="02040602050305030304" pitchFamily="18" charset="0"/>
              </a:rPr>
              <a:t>measure of a man</a:t>
            </a:r>
            <a:r>
              <a:rPr lang="en-US" dirty="0">
                <a:latin typeface="Book Antiqua" pitchFamily="18" charset="0"/>
              </a:rPr>
              <a:t>”</a:t>
            </a:r>
          </a:p>
          <a:p>
            <a:r>
              <a:rPr lang="en-US" dirty="0">
                <a:latin typeface="Book Antiqua" pitchFamily="18" charset="0"/>
              </a:rPr>
              <a:t>Indicates, in an apocalyptic way, </a:t>
            </a:r>
            <a:r>
              <a:rPr lang="en-US" b="1" dirty="0">
                <a:latin typeface="Book Antiqua" panose="02040602050305030304" pitchFamily="18" charset="0"/>
              </a:rPr>
              <a:t>full security</a:t>
            </a:r>
            <a:r>
              <a:rPr lang="en-US" dirty="0">
                <a:latin typeface="Book Antiqua" pitchFamily="18" charset="0"/>
              </a:rPr>
              <a:t> for the people who dwell within its confines. Ultimate “</a:t>
            </a:r>
            <a:r>
              <a:rPr lang="en-US" b="1" dirty="0">
                <a:latin typeface="Book Antiqua" panose="02040602050305030304" pitchFamily="18" charset="0"/>
              </a:rPr>
              <a:t>holy place</a:t>
            </a:r>
            <a:r>
              <a:rPr lang="en-US" dirty="0">
                <a:latin typeface="Book Antiqua" pitchFamily="18" charset="0"/>
              </a:rPr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2CC0E-C8E3-4E48-84DA-51696FEF606B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411552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66483" y="736312"/>
            <a:ext cx="401103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Book Antiqua" panose="02040602050305030304" pitchFamily="18" charset="0"/>
                <a:cs typeface="Arial" panose="020B0604020202020204" pitchFamily="34" charset="0"/>
              </a:rPr>
              <a:t>“</a:t>
            </a:r>
            <a:r>
              <a:rPr lang="en-US" altLang="en-US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>Victory in Heaven</a:t>
            </a:r>
            <a:r>
              <a:rPr lang="en-US" altLang="en-US" sz="3200" dirty="0">
                <a:latin typeface="Book Antiqua" panose="02040602050305030304" pitchFamily="18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685800" y="1828800"/>
            <a:ext cx="7772400" cy="1600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defTabSz="150813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defTabSz="150813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defTabSz="150813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defTabSz="150813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defTabSz="150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defTabSz="150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defTabSz="150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defTabSz="150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I. Perfect Fellowship With God (verses 1-8)</a:t>
            </a:r>
          </a:p>
          <a:p>
            <a:pPr marL="971550" lvl="1" indent="-514350" eaLnBrk="1" hangingPunct="1">
              <a:lnSpc>
                <a:spcPct val="120000"/>
              </a:lnSpc>
              <a:buFont typeface="+mj-lt"/>
              <a:buAutoNum type="alphaUcPeriod"/>
            </a:pPr>
            <a:r>
              <a:rPr lang="en-US" altLang="en-US" dirty="0">
                <a:latin typeface="Book Antiqua" panose="02040602050305030304" pitchFamily="18" charset="0"/>
                <a:cs typeface="Arial" panose="020B0604020202020204" pitchFamily="34" charset="0"/>
              </a:rPr>
              <a:t>God’s people who overcame will be with God (verses 1-7)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A658C5-28E8-4299-99A7-F5525E6A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504A55-497B-4642-A788-AE55B4C557A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35509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626601" y="2867025"/>
            <a:ext cx="7831599" cy="35702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dirty="0">
                <a:latin typeface="Book Antiqua" panose="02040602050305030304" pitchFamily="18" charset="0"/>
                <a:cs typeface="Arial" panose="020B0604020202020204" pitchFamily="34" charset="0"/>
              </a:rPr>
              <a:t>1. New heaven and new earth (verse 1)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latin typeface="Book Antiqua" panose="02040602050305030304" pitchFamily="18" charset="0"/>
                <a:cs typeface="Arial" panose="020B0604020202020204" pitchFamily="34" charset="0"/>
              </a:rPr>
              <a:t>2. No more sea (verse 1)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latin typeface="Book Antiqua" panose="02040602050305030304" pitchFamily="18" charset="0"/>
                <a:cs typeface="Arial" panose="020B0604020202020204" pitchFamily="34" charset="0"/>
              </a:rPr>
              <a:t>3. New Jerusalem (verse 2)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latin typeface="Book Antiqua" panose="02040602050305030304" pitchFamily="18" charset="0"/>
                <a:cs typeface="Arial" panose="020B0604020202020204" pitchFamily="34" charset="0"/>
              </a:rPr>
              <a:t>4. God dwells with them (verse 3)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latin typeface="Book Antiqua" panose="02040602050305030304" pitchFamily="18" charset="0"/>
                <a:cs typeface="Arial" panose="020B0604020202020204" pitchFamily="34" charset="0"/>
              </a:rPr>
              <a:t>5. Former things passed away (verse 4)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latin typeface="Book Antiqua" panose="02040602050305030304" pitchFamily="18" charset="0"/>
                <a:cs typeface="Arial" panose="020B0604020202020204" pitchFamily="34" charset="0"/>
              </a:rPr>
              <a:t>6. Drink the water of life freely (verse 6)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latin typeface="Book Antiqua" panose="02040602050305030304" pitchFamily="18" charset="0"/>
                <a:cs typeface="Arial" panose="020B0604020202020204" pitchFamily="34" charset="0"/>
              </a:rPr>
              <a:t>7. Inheritance as God’s children (verse 7)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617076" y="1181100"/>
            <a:ext cx="7841124" cy="1240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514350" indent="-514350" eaLnBrk="1" hangingPunct="1">
              <a:lnSpc>
                <a:spcPct val="120000"/>
              </a:lnSpc>
              <a:buFont typeface="+mj-lt"/>
              <a:buAutoNum type="alphaUcPeriod"/>
            </a:pPr>
            <a:r>
              <a:rPr lang="en-US" altLang="en-US" sz="3200" dirty="0">
                <a:latin typeface="Book Antiqua" panose="02040602050305030304" pitchFamily="18" charset="0"/>
                <a:cs typeface="Arial" panose="020B0604020202020204" pitchFamily="34" charset="0"/>
              </a:rPr>
              <a:t>God’s people who overcame will be with God (verses 1-7)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1EBFE1-E21F-4A5E-9FD4-394D6189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0249D3-5008-46C0-8A64-4150ED055B3B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29439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66483" y="736312"/>
            <a:ext cx="401103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>“Victory in Heaven”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685800" y="1828800"/>
            <a:ext cx="7772400" cy="26345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defTabSz="150813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defTabSz="150813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defTabSz="150813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defTabSz="150813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defTabSz="150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defTabSz="150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defTabSz="150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defTabSz="150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I. Perfect Fellowship With God (verses 1-8)</a:t>
            </a:r>
          </a:p>
          <a:p>
            <a:pPr marL="971550" lvl="1" indent="-514350" eaLnBrk="1" hangingPunct="1">
              <a:lnSpc>
                <a:spcPct val="120000"/>
              </a:lnSpc>
              <a:buFont typeface="+mj-lt"/>
              <a:buAutoNum type="alphaUcPeriod"/>
            </a:pPr>
            <a:r>
              <a:rPr lang="en-US" altLang="en-US" dirty="0">
                <a:latin typeface="Book Antiqua" panose="02040602050305030304" pitchFamily="18" charset="0"/>
                <a:cs typeface="Arial" panose="020B0604020202020204" pitchFamily="34" charset="0"/>
              </a:rPr>
              <a:t>God’s people who overcame will be with God (verses 1-7)</a:t>
            </a:r>
          </a:p>
          <a:p>
            <a:pPr marL="971550" lvl="1" indent="-514350" eaLnBrk="1" hangingPunct="1">
              <a:lnSpc>
                <a:spcPct val="120000"/>
              </a:lnSpc>
              <a:buFont typeface="+mj-lt"/>
              <a:buAutoNum type="alphaUcPeriod"/>
            </a:pPr>
            <a:r>
              <a:rPr lang="en-US" altLang="en-US" dirty="0">
                <a:latin typeface="Book Antiqua" panose="02040602050305030304" pitchFamily="18" charset="0"/>
                <a:cs typeface="Arial" panose="020B0604020202020204" pitchFamily="34" charset="0"/>
              </a:rPr>
              <a:t>Those who are not God’s people will not be there (verse 8)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CFCB4D-4A3F-417F-BDFF-EA4C903EC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E85DAD-967F-4D03-9329-9BA19F088677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411086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66483" y="736312"/>
            <a:ext cx="401103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>“Victory in Heaven”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386505" y="1828800"/>
            <a:ext cx="8389856" cy="267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defTabSz="150813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 defTabSz="150813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 defTabSz="150813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 defTabSz="150813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defTabSz="150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defTabSz="150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defTabSz="150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defTabSz="150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571500" indent="-571500" eaLnBrk="1" hangingPunct="1">
              <a:lnSpc>
                <a:spcPct val="110000"/>
              </a:lnSpc>
              <a:buAutoNum type="romanUcPeriod"/>
            </a:pPr>
            <a:r>
              <a:rPr lang="en-US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Perfect Fellowship With God (verses 1-8)</a:t>
            </a:r>
          </a:p>
          <a:p>
            <a:pPr marL="514350" indent="-514350" eaLnBrk="1" hangingPunct="1">
              <a:lnSpc>
                <a:spcPct val="110000"/>
              </a:lnSpc>
              <a:buAutoNum type="romanUcPeriod"/>
            </a:pPr>
            <a:r>
              <a:rPr lang="en-US" altLang="en-US" dirty="0">
                <a:latin typeface="Book Antiqua" panose="02040602050305030304" pitchFamily="18" charset="0"/>
                <a:cs typeface="Arial" panose="020B0604020202020204" pitchFamily="34" charset="0"/>
              </a:rPr>
              <a:t>The New Jerusalem (verses 9-27)</a:t>
            </a:r>
          </a:p>
          <a:p>
            <a:pPr marL="914400" lvl="1" indent="-457200" eaLnBrk="1" hangingPunct="1">
              <a:lnSpc>
                <a:spcPct val="130000"/>
              </a:lnSpc>
              <a:buFont typeface="+mj-lt"/>
              <a:buAutoNum type="alphaUcPeriod"/>
            </a:pPr>
            <a:r>
              <a:rPr lang="en-US" altLang="en-US" dirty="0">
                <a:latin typeface="Book Antiqua" panose="02040602050305030304" pitchFamily="18" charset="0"/>
                <a:cs typeface="Arial" panose="020B0604020202020204" pitchFamily="34" charset="0"/>
              </a:rPr>
              <a:t>Angel showed John the great city (verses 9-11)</a:t>
            </a:r>
          </a:p>
          <a:p>
            <a:pPr marL="914400" lvl="1" indent="-457200" eaLnBrk="1" hangingPunct="1">
              <a:lnSpc>
                <a:spcPct val="130000"/>
              </a:lnSpc>
              <a:buFont typeface="+mj-lt"/>
              <a:buAutoNum type="alphaUcPeriod"/>
            </a:pPr>
            <a:r>
              <a:rPr lang="en-US" altLang="en-US" dirty="0">
                <a:latin typeface="Book Antiqua" panose="02040602050305030304" pitchFamily="18" charset="0"/>
                <a:cs typeface="Arial" panose="020B0604020202020204" pitchFamily="34" charset="0"/>
              </a:rPr>
              <a:t>Exterior of the city (verses 12-21)</a:t>
            </a:r>
          </a:p>
          <a:p>
            <a:pPr marL="914400" lvl="1" indent="-457200" eaLnBrk="1" hangingPunct="1">
              <a:lnSpc>
                <a:spcPct val="130000"/>
              </a:lnSpc>
              <a:buFont typeface="+mj-lt"/>
              <a:buAutoNum type="alphaUcPeriod"/>
            </a:pPr>
            <a:r>
              <a:rPr lang="en-US" altLang="en-US" dirty="0">
                <a:latin typeface="Book Antiqua" panose="02040602050305030304" pitchFamily="18" charset="0"/>
                <a:cs typeface="Arial" panose="020B0604020202020204" pitchFamily="34" charset="0"/>
              </a:rPr>
              <a:t>Interior of the city (verses 22-27)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FB77E1-1DF3-46E6-B93B-3F047B90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EB357-66CE-4BBB-B082-9892EF68EE4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93646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344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Revelation 21:18</a:t>
            </a:r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1691130"/>
            <a:ext cx="7029450" cy="470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00715" y="2439189"/>
            <a:ext cx="5448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the </a:t>
            </a:r>
            <a:r>
              <a:rPr lang="en-US" sz="3200" b="1" i="1" u="sng" dirty="0">
                <a:latin typeface="Book Antiqua" pitchFamily="18" charset="0"/>
              </a:rPr>
              <a:t>building</a:t>
            </a:r>
            <a:r>
              <a:rPr lang="en-US" sz="3200" b="1" i="1" dirty="0">
                <a:latin typeface="Book Antiqua" pitchFamily="18" charset="0"/>
              </a:rPr>
              <a:t> of the wall thereof was jasper: and the city was pure gold, like unto pure glass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C3628E-92CF-4F38-8F45-0CA6E5257BAB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5641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6523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Revelation 21:12</a:t>
            </a:r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9725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10142" y="1848727"/>
            <a:ext cx="5448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u="sng" dirty="0">
                <a:latin typeface="Book Antiqua" pitchFamily="18" charset="0"/>
              </a:rPr>
              <a:t>having a wall great and high</a:t>
            </a:r>
            <a:r>
              <a:rPr lang="en-US" sz="3200" b="1" i="1" dirty="0">
                <a:latin typeface="Book Antiqua" pitchFamily="18" charset="0"/>
              </a:rPr>
              <a:t>; having twelve gates, and at the gates twelve angels; and names written thereon, which are (the names) of the twelve tribes of the children of Israel</a:t>
            </a:r>
            <a:r>
              <a:rPr lang="en-US" sz="3200" i="1" dirty="0">
                <a:latin typeface="Book Antiqua" pitchFamily="18" charset="0"/>
              </a:rPr>
              <a:t>:”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E17D9C-82A9-48D6-9351-406C82F7139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140485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5879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Revelation 21:19</a:t>
            </a:r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46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2281" y="1847651"/>
            <a:ext cx="579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The </a:t>
            </a:r>
            <a:r>
              <a:rPr lang="en-US" sz="3200" b="1" i="1" u="sng" dirty="0">
                <a:latin typeface="Book Antiqua" pitchFamily="18" charset="0"/>
              </a:rPr>
              <a:t>foundations</a:t>
            </a:r>
            <a:r>
              <a:rPr lang="en-US" sz="3200" b="1" i="1" dirty="0">
                <a:latin typeface="Book Antiqua" pitchFamily="18" charset="0"/>
              </a:rPr>
              <a:t> of the wall of the city were adorned with all manner of precious stones. The first foundation was jasper; the second, sapphire; the third, chalcedony; the fourth, emerald</a:t>
            </a:r>
            <a:r>
              <a:rPr lang="en-US" sz="3200" i="1" dirty="0">
                <a:latin typeface="Book Antiqua" pitchFamily="18" charset="0"/>
              </a:rPr>
              <a:t>;”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DB453A-43BD-4E6F-8C7E-F7FE84CF3CE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20871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05879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Revelation 21:20</a:t>
            </a:r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46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17717" y="2133600"/>
            <a:ext cx="58743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the fifth, sardonyx; the sixth, sardius; the seventh, chrysolite; the eighth, beryl; the ninth, topaz; the tenth, chrysoprase; the eleventh, jacinth; the twelfth, amethyst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B709D-F44C-4492-8A4C-5659661FB6A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9567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921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Revelation 21:21</a:t>
            </a:r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33550"/>
            <a:ext cx="746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3065" y="2230225"/>
            <a:ext cx="579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the twelve </a:t>
            </a:r>
            <a:r>
              <a:rPr lang="en-US" sz="3200" b="1" i="1" u="sng" dirty="0">
                <a:latin typeface="Book Antiqua" pitchFamily="18" charset="0"/>
              </a:rPr>
              <a:t>gates</a:t>
            </a:r>
            <a:r>
              <a:rPr lang="en-US" sz="3200" b="1" i="1" dirty="0">
                <a:latin typeface="Book Antiqua" pitchFamily="18" charset="0"/>
              </a:rPr>
              <a:t> were twelve pearls; each one of the several gates was of one pearl: and the street of the city was pure gold, as it were transparent glass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7340A-75F1-46DE-8707-7A04792BD807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179215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eith Greer\Documents\scan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8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23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67" y="485837"/>
            <a:ext cx="9012025" cy="769441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Construction of the 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114"/>
            <a:ext cx="8229600" cy="5324535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What we read helps the reader to envision heaven as </a:t>
            </a:r>
            <a:r>
              <a:rPr lang="en-US" b="1" dirty="0">
                <a:latin typeface="OldCentury" pitchFamily="2" charset="0"/>
              </a:rPr>
              <a:t>beautiful</a:t>
            </a:r>
            <a:r>
              <a:rPr lang="en-US" dirty="0">
                <a:latin typeface="Book Antiqua" pitchFamily="18" charset="0"/>
              </a:rPr>
              <a:t> and </a:t>
            </a:r>
            <a:r>
              <a:rPr lang="en-US" b="1" dirty="0">
                <a:latin typeface="OldCentury" pitchFamily="2" charset="0"/>
              </a:rPr>
              <a:t>precious</a:t>
            </a:r>
            <a:r>
              <a:rPr lang="en-US" dirty="0">
                <a:latin typeface="Book Antiqua" pitchFamily="18" charset="0"/>
              </a:rPr>
              <a:t>.</a:t>
            </a:r>
          </a:p>
          <a:p>
            <a:r>
              <a:rPr lang="en-US" dirty="0">
                <a:latin typeface="Book Antiqua" pitchFamily="18" charset="0"/>
              </a:rPr>
              <a:t>Wall was built of </a:t>
            </a:r>
            <a:r>
              <a:rPr lang="en-US" b="1" dirty="0">
                <a:latin typeface="OldCentury" pitchFamily="2" charset="0"/>
              </a:rPr>
              <a:t>jasper</a:t>
            </a:r>
            <a:r>
              <a:rPr lang="en-US" dirty="0">
                <a:latin typeface="Book Antiqua" pitchFamily="18" charset="0"/>
              </a:rPr>
              <a:t> – like a diamond</a:t>
            </a:r>
          </a:p>
          <a:p>
            <a:r>
              <a:rPr lang="en-US" dirty="0">
                <a:latin typeface="Book Antiqua" pitchFamily="18" charset="0"/>
              </a:rPr>
              <a:t>City was </a:t>
            </a:r>
            <a:r>
              <a:rPr lang="en-US" b="1" dirty="0">
                <a:latin typeface="OldCentury" pitchFamily="2" charset="0"/>
              </a:rPr>
              <a:t>pure gold</a:t>
            </a:r>
            <a:r>
              <a:rPr lang="en-US" dirty="0">
                <a:latin typeface="Book Antiqua" pitchFamily="18" charset="0"/>
              </a:rPr>
              <a:t> – like </a:t>
            </a:r>
            <a:r>
              <a:rPr lang="en-US" b="1" dirty="0">
                <a:latin typeface="OldCentury" pitchFamily="2" charset="0"/>
              </a:rPr>
              <a:t>clear glass</a:t>
            </a:r>
          </a:p>
          <a:p>
            <a:r>
              <a:rPr lang="en-US" dirty="0">
                <a:latin typeface="Book Antiqua" pitchFamily="18" charset="0"/>
              </a:rPr>
              <a:t>Foundations of the wall of the city adorned with all kinds of “</a:t>
            </a:r>
            <a:r>
              <a:rPr lang="en-US" b="1" dirty="0">
                <a:latin typeface="OldCentury" pitchFamily="2" charset="0"/>
              </a:rPr>
              <a:t>precious stones</a:t>
            </a:r>
            <a:r>
              <a:rPr lang="en-US" dirty="0">
                <a:latin typeface="Book Antiqua" pitchFamily="18" charset="0"/>
              </a:rPr>
              <a:t>”</a:t>
            </a:r>
          </a:p>
          <a:p>
            <a:pPr lvl="1"/>
            <a:r>
              <a:rPr lang="en-US" b="1" dirty="0">
                <a:latin typeface="Elephant" panose="02020904090505020303" pitchFamily="18" charset="0"/>
              </a:rPr>
              <a:t>First</a:t>
            </a:r>
            <a:r>
              <a:rPr lang="en-US" dirty="0">
                <a:latin typeface="Book Antiqua" pitchFamily="18" charset="0"/>
              </a:rPr>
              <a:t> – </a:t>
            </a:r>
            <a:r>
              <a:rPr lang="en-US" b="1" dirty="0">
                <a:latin typeface="OldCentury" pitchFamily="2" charset="0"/>
              </a:rPr>
              <a:t>jasper </a:t>
            </a:r>
            <a:r>
              <a:rPr lang="en-US" dirty="0">
                <a:latin typeface="Book Antiqua" pitchFamily="18" charset="0"/>
              </a:rPr>
              <a:t>{</a:t>
            </a:r>
            <a:r>
              <a:rPr lang="en-US" i="1" dirty="0">
                <a:latin typeface="Georgia" pitchFamily="18" charset="0"/>
              </a:rPr>
              <a:t>diamond</a:t>
            </a:r>
            <a:r>
              <a:rPr lang="en-US" dirty="0">
                <a:latin typeface="Book Antiqua" pitchFamily="18" charset="0"/>
              </a:rPr>
              <a:t>}</a:t>
            </a:r>
          </a:p>
          <a:p>
            <a:pPr lvl="1"/>
            <a:r>
              <a:rPr lang="en-US" b="1" dirty="0">
                <a:latin typeface="Elephant" pitchFamily="18" charset="0"/>
              </a:rPr>
              <a:t>Second</a:t>
            </a:r>
            <a:r>
              <a:rPr lang="en-US" dirty="0">
                <a:latin typeface="Book Antiqua" pitchFamily="18" charset="0"/>
              </a:rPr>
              <a:t> – </a:t>
            </a:r>
            <a:r>
              <a:rPr lang="en-US" b="1" dirty="0">
                <a:latin typeface="OldCentury" pitchFamily="2" charset="0"/>
              </a:rPr>
              <a:t>sapphire</a:t>
            </a:r>
            <a:r>
              <a:rPr lang="en-US" dirty="0">
                <a:latin typeface="Book Antiqua" pitchFamily="18" charset="0"/>
              </a:rPr>
              <a:t> {</a:t>
            </a:r>
            <a:r>
              <a:rPr lang="en-US" i="1" dirty="0">
                <a:latin typeface="Book Antiqua" pitchFamily="18" charset="0"/>
              </a:rPr>
              <a:t>clear blue stone</a:t>
            </a:r>
            <a:r>
              <a:rPr lang="en-US" dirty="0">
                <a:latin typeface="Book Antiqua" pitchFamily="18" charset="0"/>
              </a:rPr>
              <a:t>}</a:t>
            </a:r>
          </a:p>
          <a:p>
            <a:pPr lvl="1"/>
            <a:r>
              <a:rPr lang="en-US" b="1" dirty="0">
                <a:latin typeface="Elephant" pitchFamily="18" charset="0"/>
              </a:rPr>
              <a:t>Third</a:t>
            </a:r>
            <a:r>
              <a:rPr lang="en-US" dirty="0">
                <a:latin typeface="Book Antiqua" pitchFamily="18" charset="0"/>
              </a:rPr>
              <a:t> – </a:t>
            </a:r>
            <a:r>
              <a:rPr lang="en-US" b="1" dirty="0">
                <a:latin typeface="OldCentury" pitchFamily="2" charset="0"/>
              </a:rPr>
              <a:t>chalcedony</a:t>
            </a:r>
            <a:r>
              <a:rPr lang="en-US" dirty="0">
                <a:latin typeface="Book Antiqua" pitchFamily="18" charset="0"/>
              </a:rPr>
              <a:t> {</a:t>
            </a:r>
            <a:r>
              <a:rPr lang="en-US" i="1" dirty="0">
                <a:latin typeface="Georgia" pitchFamily="18" charset="0"/>
              </a:rPr>
              <a:t>green carbonization of copper</a:t>
            </a:r>
            <a:r>
              <a:rPr lang="en-US" dirty="0">
                <a:latin typeface="Book Antiqua" pitchFamily="18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BE5F79-E4DD-47B4-ADA7-AFC37CDCEED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7313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7" y="533765"/>
            <a:ext cx="9059159" cy="769441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Construction of the 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1058"/>
            <a:ext cx="8229600" cy="5041380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Foundations of the wall of the city adorned with all kinds of “</a:t>
            </a:r>
            <a:r>
              <a:rPr lang="en-US" b="1" dirty="0">
                <a:latin typeface="OldCentury" pitchFamily="2" charset="0"/>
              </a:rPr>
              <a:t>precious stones</a:t>
            </a:r>
            <a:r>
              <a:rPr lang="en-US" dirty="0">
                <a:latin typeface="Book Antiqua" pitchFamily="18" charset="0"/>
              </a:rPr>
              <a:t>”</a:t>
            </a:r>
          </a:p>
          <a:p>
            <a:pPr lvl="1"/>
            <a:r>
              <a:rPr lang="en-US" b="1" dirty="0">
                <a:latin typeface="Elephant" pitchFamily="18" charset="0"/>
              </a:rPr>
              <a:t>Fourth</a:t>
            </a:r>
            <a:r>
              <a:rPr lang="en-US" dirty="0">
                <a:latin typeface="Book Antiqua" pitchFamily="18" charset="0"/>
              </a:rPr>
              <a:t> – </a:t>
            </a:r>
            <a:r>
              <a:rPr lang="en-US" b="1" dirty="0">
                <a:latin typeface="OldCentury" pitchFamily="2" charset="0"/>
              </a:rPr>
              <a:t>emerald </a:t>
            </a:r>
            <a:r>
              <a:rPr lang="en-US" dirty="0">
                <a:latin typeface="Book Antiqua" pitchFamily="18" charset="0"/>
              </a:rPr>
              <a:t>{</a:t>
            </a:r>
            <a:r>
              <a:rPr lang="en-US" i="1" dirty="0">
                <a:latin typeface="Georgia" pitchFamily="18" charset="0"/>
              </a:rPr>
              <a:t>greenest of stones</a:t>
            </a:r>
            <a:r>
              <a:rPr lang="en-US" dirty="0">
                <a:latin typeface="Book Antiqua" pitchFamily="18" charset="0"/>
              </a:rPr>
              <a:t>}</a:t>
            </a:r>
          </a:p>
          <a:p>
            <a:pPr lvl="1"/>
            <a:r>
              <a:rPr lang="en-US" b="1" dirty="0">
                <a:latin typeface="Elephant" pitchFamily="18" charset="0"/>
              </a:rPr>
              <a:t>Fifth</a:t>
            </a:r>
            <a:r>
              <a:rPr lang="en-US" dirty="0">
                <a:latin typeface="Book Antiqua" pitchFamily="18" charset="0"/>
              </a:rPr>
              <a:t> – </a:t>
            </a:r>
            <a:r>
              <a:rPr lang="en-US" b="1" dirty="0">
                <a:latin typeface="OldCentury" pitchFamily="2" charset="0"/>
              </a:rPr>
              <a:t>sardonyx</a:t>
            </a:r>
            <a:r>
              <a:rPr lang="en-US" dirty="0">
                <a:latin typeface="Book Antiqua" pitchFamily="18" charset="0"/>
              </a:rPr>
              <a:t> {</a:t>
            </a:r>
            <a:r>
              <a:rPr lang="en-US" i="1" dirty="0">
                <a:latin typeface="Book Antiqua" pitchFamily="18" charset="0"/>
              </a:rPr>
              <a:t>onyx-broken white – layers of red/brown</a:t>
            </a:r>
            <a:r>
              <a:rPr lang="en-US" dirty="0">
                <a:latin typeface="Book Antiqua" pitchFamily="18" charset="0"/>
              </a:rPr>
              <a:t>}</a:t>
            </a:r>
          </a:p>
          <a:p>
            <a:pPr lvl="1"/>
            <a:r>
              <a:rPr lang="en-US" b="1" dirty="0">
                <a:latin typeface="Elephant" pitchFamily="18" charset="0"/>
              </a:rPr>
              <a:t>Sixth</a:t>
            </a:r>
            <a:r>
              <a:rPr lang="en-US" dirty="0">
                <a:latin typeface="Book Antiqua" pitchFamily="18" charset="0"/>
              </a:rPr>
              <a:t> – </a:t>
            </a:r>
            <a:r>
              <a:rPr lang="en-US" b="1" dirty="0">
                <a:latin typeface="OldCentury" pitchFamily="2" charset="0"/>
              </a:rPr>
              <a:t>sardius</a:t>
            </a:r>
            <a:r>
              <a:rPr lang="en-US" dirty="0">
                <a:latin typeface="Book Antiqua" pitchFamily="18" charset="0"/>
              </a:rPr>
              <a:t> {</a:t>
            </a:r>
            <a:r>
              <a:rPr lang="en-US" i="1" dirty="0">
                <a:latin typeface="Georgia" pitchFamily="18" charset="0"/>
              </a:rPr>
              <a:t>red stone</a:t>
            </a:r>
            <a:r>
              <a:rPr lang="en-US" dirty="0">
                <a:latin typeface="Book Antiqua" pitchFamily="18" charset="0"/>
              </a:rPr>
              <a:t>}</a:t>
            </a:r>
          </a:p>
          <a:p>
            <a:pPr lvl="1"/>
            <a:r>
              <a:rPr lang="en-US" b="1" dirty="0">
                <a:latin typeface="Elephant" pitchFamily="18" charset="0"/>
              </a:rPr>
              <a:t>Seventh</a:t>
            </a:r>
            <a:r>
              <a:rPr lang="en-US" dirty="0">
                <a:latin typeface="Book Antiqua" pitchFamily="18" charset="0"/>
              </a:rPr>
              <a:t> – </a:t>
            </a:r>
            <a:r>
              <a:rPr lang="en-US" b="1" dirty="0" err="1">
                <a:latin typeface="OldCentury" pitchFamily="2" charset="0"/>
              </a:rPr>
              <a:t>chrysolyte</a:t>
            </a:r>
            <a:r>
              <a:rPr lang="en-US" dirty="0">
                <a:latin typeface="Book Antiqua" pitchFamily="18" charset="0"/>
              </a:rPr>
              <a:t> {</a:t>
            </a:r>
            <a:r>
              <a:rPr lang="en-US" i="1" dirty="0">
                <a:latin typeface="Georgia" pitchFamily="18" charset="0"/>
              </a:rPr>
              <a:t>yellow amber</a:t>
            </a:r>
            <a:r>
              <a:rPr lang="en-US" dirty="0">
                <a:latin typeface="Book Antiqua" pitchFamily="18" charset="0"/>
              </a:rPr>
              <a:t>}</a:t>
            </a:r>
          </a:p>
          <a:p>
            <a:pPr lvl="1"/>
            <a:r>
              <a:rPr lang="en-US" b="1" dirty="0">
                <a:latin typeface="Elephant" pitchFamily="18" charset="0"/>
              </a:rPr>
              <a:t>Eighth</a:t>
            </a:r>
            <a:r>
              <a:rPr lang="en-US" dirty="0">
                <a:latin typeface="Book Antiqua" pitchFamily="18" charset="0"/>
              </a:rPr>
              <a:t> – </a:t>
            </a:r>
            <a:r>
              <a:rPr lang="en-US" b="1" dirty="0">
                <a:latin typeface="OldCentury"/>
              </a:rPr>
              <a:t>beryl</a:t>
            </a:r>
            <a:r>
              <a:rPr lang="en-US" dirty="0">
                <a:latin typeface="Book Antiqua" pitchFamily="18" charset="0"/>
              </a:rPr>
              <a:t> {</a:t>
            </a:r>
            <a:r>
              <a:rPr lang="en-US" i="1" dirty="0">
                <a:latin typeface="Georgia" pitchFamily="18" charset="0"/>
              </a:rPr>
              <a:t>tinged of yellow, blue and green</a:t>
            </a:r>
            <a:r>
              <a:rPr lang="en-US" dirty="0">
                <a:latin typeface="Book Antiqua" pitchFamily="18" charset="0"/>
              </a:rPr>
              <a:t>}</a:t>
            </a:r>
          </a:p>
          <a:p>
            <a:pPr lvl="1"/>
            <a:r>
              <a:rPr lang="en-US" b="1" dirty="0">
                <a:latin typeface="Elephant" pitchFamily="18" charset="0"/>
              </a:rPr>
              <a:t>Ninth</a:t>
            </a:r>
            <a:r>
              <a:rPr lang="en-US" dirty="0">
                <a:latin typeface="Book Antiqua" pitchFamily="18" charset="0"/>
              </a:rPr>
              <a:t> – </a:t>
            </a:r>
            <a:r>
              <a:rPr lang="en-US" b="1" dirty="0">
                <a:latin typeface="OldCentury" pitchFamily="2" charset="0"/>
              </a:rPr>
              <a:t>topaz</a:t>
            </a:r>
            <a:r>
              <a:rPr lang="en-US" dirty="0">
                <a:latin typeface="Book Antiqua" pitchFamily="18" charset="0"/>
              </a:rPr>
              <a:t> {</a:t>
            </a:r>
            <a:r>
              <a:rPr lang="en-US" i="1" dirty="0">
                <a:latin typeface="Georgia" pitchFamily="18" charset="0"/>
              </a:rPr>
              <a:t>yellowish green color</a:t>
            </a:r>
            <a:r>
              <a:rPr lang="en-US" dirty="0">
                <a:latin typeface="Book Antiqua" pitchFamily="18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2A9BA0-E692-4BCB-94F5-4295ED569AC7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106424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33" y="543192"/>
            <a:ext cx="9059159" cy="769441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Construction of the 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8974"/>
            <a:ext cx="8229600" cy="2628412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Foundations of the wall of the city adorned with all kinds of “</a:t>
            </a:r>
            <a:r>
              <a:rPr lang="en-US" b="1" dirty="0">
                <a:latin typeface="OldCentury" pitchFamily="2" charset="0"/>
              </a:rPr>
              <a:t>precious stones</a:t>
            </a:r>
            <a:r>
              <a:rPr lang="en-US" dirty="0">
                <a:latin typeface="Book Antiqua" pitchFamily="18" charset="0"/>
              </a:rPr>
              <a:t>”</a:t>
            </a:r>
          </a:p>
          <a:p>
            <a:pPr lvl="1"/>
            <a:r>
              <a:rPr lang="en-US" b="1" dirty="0">
                <a:latin typeface="Elephant" pitchFamily="18" charset="0"/>
              </a:rPr>
              <a:t>Tenth</a:t>
            </a:r>
            <a:r>
              <a:rPr lang="en-US" dirty="0">
                <a:latin typeface="Book Antiqua" pitchFamily="18" charset="0"/>
              </a:rPr>
              <a:t> – </a:t>
            </a:r>
            <a:r>
              <a:rPr lang="en-US" b="1" dirty="0">
                <a:latin typeface="OldCentury" pitchFamily="2" charset="0"/>
              </a:rPr>
              <a:t>chrysoprase </a:t>
            </a:r>
            <a:r>
              <a:rPr lang="en-US" dirty="0">
                <a:latin typeface="Book Antiqua" pitchFamily="18" charset="0"/>
              </a:rPr>
              <a:t>{</a:t>
            </a:r>
            <a:r>
              <a:rPr lang="en-US" i="1" dirty="0">
                <a:latin typeface="Georgia" pitchFamily="18" charset="0"/>
              </a:rPr>
              <a:t>pale green</a:t>
            </a:r>
            <a:r>
              <a:rPr lang="en-US" dirty="0">
                <a:latin typeface="Book Antiqua" pitchFamily="18" charset="0"/>
              </a:rPr>
              <a:t>}</a:t>
            </a:r>
          </a:p>
          <a:p>
            <a:pPr lvl="1"/>
            <a:r>
              <a:rPr lang="en-US" b="1" dirty="0">
                <a:latin typeface="Elephant" pitchFamily="18" charset="0"/>
              </a:rPr>
              <a:t>Eleventh</a:t>
            </a:r>
            <a:r>
              <a:rPr lang="en-US" dirty="0">
                <a:latin typeface="Book Antiqua" pitchFamily="18" charset="0"/>
              </a:rPr>
              <a:t> – </a:t>
            </a:r>
            <a:r>
              <a:rPr lang="en-US" b="1" dirty="0">
                <a:latin typeface="OldCentury" pitchFamily="2" charset="0"/>
              </a:rPr>
              <a:t>jacinth</a:t>
            </a:r>
            <a:r>
              <a:rPr lang="en-US" dirty="0">
                <a:latin typeface="Book Antiqua" pitchFamily="18" charset="0"/>
              </a:rPr>
              <a:t> {</a:t>
            </a:r>
            <a:r>
              <a:rPr lang="en-US" i="1" dirty="0">
                <a:latin typeface="Georgia" pitchFamily="18" charset="0"/>
              </a:rPr>
              <a:t>rich blue color</a:t>
            </a:r>
            <a:r>
              <a:rPr lang="en-US" dirty="0">
                <a:latin typeface="Book Antiqua" pitchFamily="18" charset="0"/>
              </a:rPr>
              <a:t>}</a:t>
            </a:r>
          </a:p>
          <a:p>
            <a:pPr lvl="1"/>
            <a:r>
              <a:rPr lang="en-US" b="1" dirty="0">
                <a:latin typeface="Elephant" pitchFamily="18" charset="0"/>
              </a:rPr>
              <a:t>Twelfth</a:t>
            </a:r>
            <a:r>
              <a:rPr lang="en-US" dirty="0">
                <a:latin typeface="Book Antiqua" pitchFamily="18" charset="0"/>
              </a:rPr>
              <a:t> – </a:t>
            </a:r>
            <a:r>
              <a:rPr lang="en-US" b="1" dirty="0">
                <a:latin typeface="OldCentury" pitchFamily="2" charset="0"/>
              </a:rPr>
              <a:t>amethyst</a:t>
            </a:r>
            <a:r>
              <a:rPr lang="en-US" dirty="0">
                <a:latin typeface="Book Antiqua" pitchFamily="18" charset="0"/>
              </a:rPr>
              <a:t> {</a:t>
            </a:r>
            <a:r>
              <a:rPr lang="en-US" i="1" dirty="0">
                <a:latin typeface="Georgia" pitchFamily="18" charset="0"/>
              </a:rPr>
              <a:t>more brilliant</a:t>
            </a:r>
            <a:r>
              <a:rPr lang="en-US" dirty="0">
                <a:latin typeface="Book Antiqua" pitchFamily="18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969360-5394-4DB2-82D3-4F08C877DE6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337848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5" y="562046"/>
            <a:ext cx="9012025" cy="769441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Construction of the 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535"/>
            <a:ext cx="8229600" cy="5016758"/>
          </a:xfrm>
          <a:solidFill>
            <a:schemeClr val="bg1"/>
          </a:solidFill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latin typeface="Book Antiqua" panose="02040602050305030304" pitchFamily="18" charset="0"/>
              </a:rPr>
              <a:t>12 gates </a:t>
            </a:r>
            <a:r>
              <a:rPr lang="en-US" dirty="0">
                <a:latin typeface="Book Antiqua" pitchFamily="18" charset="0"/>
              </a:rPr>
              <a:t>were </a:t>
            </a:r>
            <a:r>
              <a:rPr lang="en-US" b="1" dirty="0">
                <a:latin typeface="Book Antiqua" panose="02040602050305030304" pitchFamily="18" charset="0"/>
              </a:rPr>
              <a:t>12 pearls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Each individual gate was </a:t>
            </a:r>
            <a:r>
              <a:rPr lang="en-US" b="1" dirty="0">
                <a:latin typeface="Book Antiqua" panose="02040602050305030304" pitchFamily="18" charset="0"/>
              </a:rPr>
              <a:t>1 pearl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Been said “</a:t>
            </a:r>
            <a:r>
              <a:rPr lang="en-US" b="1" dirty="0">
                <a:latin typeface="Book Antiqua" panose="02040602050305030304" pitchFamily="18" charset="0"/>
              </a:rPr>
              <a:t>pearls</a:t>
            </a:r>
            <a:r>
              <a:rPr lang="en-US" dirty="0">
                <a:latin typeface="Book Antiqua" pitchFamily="18" charset="0"/>
              </a:rPr>
              <a:t>” highest ranking among all precious stones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Street of city like </a:t>
            </a:r>
            <a:r>
              <a:rPr lang="en-US" b="1" dirty="0">
                <a:latin typeface="Book Antiqua" panose="02040602050305030304" pitchFamily="18" charset="0"/>
              </a:rPr>
              <a:t>pure gold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Book Antiqua" panose="02040602050305030304" pitchFamily="18" charset="0"/>
              </a:rPr>
              <a:t>Transparent</a:t>
            </a:r>
            <a:r>
              <a:rPr lang="en-US" dirty="0">
                <a:latin typeface="Book Antiqua" pitchFamily="18" charset="0"/>
              </a:rPr>
              <a:t> like glass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Glorious </a:t>
            </a:r>
            <a:r>
              <a:rPr lang="en-US" b="1" dirty="0">
                <a:latin typeface="Book Antiqua" panose="02040602050305030304" pitchFamily="18" charset="0"/>
              </a:rPr>
              <a:t>entrance</a:t>
            </a:r>
            <a:r>
              <a:rPr lang="en-US" dirty="0">
                <a:latin typeface="Book Antiqua" pitchFamily="18" charset="0"/>
              </a:rPr>
              <a:t> for those who dwelled there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Glorious </a:t>
            </a:r>
            <a:r>
              <a:rPr lang="en-US" b="1" dirty="0">
                <a:latin typeface="Book Antiqua" panose="02040602050305030304" pitchFamily="18" charset="0"/>
              </a:rPr>
              <a:t>light of God </a:t>
            </a:r>
            <a:r>
              <a:rPr lang="en-US" dirty="0">
                <a:latin typeface="Book Antiqua" pitchFamily="18" charset="0"/>
              </a:rPr>
              <a:t>reflected its shining appearance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131BE2-B3F6-44B1-AFD3-EBD60E9CC4EF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5620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535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Revelation 21:22</a:t>
            </a:r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62125"/>
            <a:ext cx="7467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62492" y="2322537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I saw </a:t>
            </a:r>
            <a:r>
              <a:rPr lang="en-US" sz="3200" b="1" i="1" u="sng" dirty="0">
                <a:latin typeface="Book Antiqua" pitchFamily="18" charset="0"/>
              </a:rPr>
              <a:t>no temple </a:t>
            </a:r>
            <a:r>
              <a:rPr lang="en-US" sz="3200" b="1" i="1" dirty="0">
                <a:latin typeface="Book Antiqua" pitchFamily="18" charset="0"/>
              </a:rPr>
              <a:t>therein: for the Lord God the Almighty, and the Lamb, are the temple thereof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AD2D3F-1A61-4022-BC79-0625D1FD729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96345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9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Revelation 21:23</a:t>
            </a:r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46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3065" y="2239653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the city hath </a:t>
            </a:r>
            <a:r>
              <a:rPr lang="en-US" sz="3200" b="1" i="1" u="sng" dirty="0">
                <a:latin typeface="Book Antiqua" pitchFamily="18" charset="0"/>
              </a:rPr>
              <a:t>no need of the sun, neither of the moon</a:t>
            </a:r>
            <a:r>
              <a:rPr lang="en-US" sz="3200" b="1" i="1" dirty="0">
                <a:latin typeface="Book Antiqua" pitchFamily="18" charset="0"/>
              </a:rPr>
              <a:t>, to shine upon it: for the glory of God did lighten it, and the lamp thereof (is) the Lamb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D412C-F566-48F9-B1A4-FC8B26E261A9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11832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418"/>
            <a:ext cx="8229600" cy="792162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Description of the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2"/>
            <a:ext cx="8229600" cy="5016758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Having the “</a:t>
            </a:r>
            <a:r>
              <a:rPr lang="en-US" b="1" dirty="0">
                <a:latin typeface="Book Antiqua" panose="02040602050305030304" pitchFamily="18" charset="0"/>
              </a:rPr>
              <a:t>glory of God</a:t>
            </a:r>
            <a:r>
              <a:rPr lang="en-US" dirty="0">
                <a:latin typeface="Book Antiqua" pitchFamily="18" charset="0"/>
              </a:rPr>
              <a:t>”</a:t>
            </a:r>
          </a:p>
          <a:p>
            <a:r>
              <a:rPr lang="en-US" dirty="0">
                <a:latin typeface="Book Antiqua" pitchFamily="18" charset="0"/>
              </a:rPr>
              <a:t>Light was like was liked to a “</a:t>
            </a:r>
            <a:r>
              <a:rPr lang="en-US" b="1" dirty="0">
                <a:latin typeface="Book Antiqua" panose="02040602050305030304" pitchFamily="18" charset="0"/>
              </a:rPr>
              <a:t>jasper stone</a:t>
            </a:r>
            <a:r>
              <a:rPr lang="en-US" dirty="0">
                <a:latin typeface="Book Antiqua" pitchFamily="18" charset="0"/>
              </a:rPr>
              <a:t>” (</a:t>
            </a:r>
            <a:r>
              <a:rPr lang="en-US" b="1" dirty="0">
                <a:latin typeface="Book Antiqua" panose="02040602050305030304" pitchFamily="18" charset="0"/>
              </a:rPr>
              <a:t>4:3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r>
              <a:rPr lang="en-US" dirty="0">
                <a:latin typeface="Book Antiqua" pitchFamily="18" charset="0"/>
              </a:rPr>
              <a:t>Clear as </a:t>
            </a:r>
            <a:r>
              <a:rPr lang="en-US" b="1" dirty="0">
                <a:latin typeface="Book Antiqua" panose="02040602050305030304" pitchFamily="18" charset="0"/>
              </a:rPr>
              <a:t>crystal</a:t>
            </a:r>
          </a:p>
          <a:p>
            <a:r>
              <a:rPr lang="en-US" dirty="0">
                <a:latin typeface="Book Antiqua" pitchFamily="18" charset="0"/>
              </a:rPr>
              <a:t>Most scholars conclude this is like a </a:t>
            </a:r>
            <a:r>
              <a:rPr lang="en-US" b="1" dirty="0">
                <a:latin typeface="Book Antiqua" panose="02040602050305030304" pitchFamily="18" charset="0"/>
              </a:rPr>
              <a:t>diamond</a:t>
            </a:r>
          </a:p>
          <a:p>
            <a:r>
              <a:rPr lang="en-US" dirty="0">
                <a:latin typeface="Book Antiqua" pitchFamily="18" charset="0"/>
              </a:rPr>
              <a:t>The beauty and grandeur of the city </a:t>
            </a:r>
            <a:r>
              <a:rPr lang="en-US" b="1" dirty="0">
                <a:latin typeface="Book Antiqua" panose="02040602050305030304" pitchFamily="18" charset="0"/>
              </a:rPr>
              <a:t>reflect</a:t>
            </a:r>
            <a:r>
              <a:rPr lang="en-US" dirty="0">
                <a:latin typeface="Book Antiqua" pitchFamily="18" charset="0"/>
              </a:rPr>
              <a:t> the glory of God</a:t>
            </a:r>
          </a:p>
          <a:p>
            <a:r>
              <a:rPr lang="en-US" b="1" dirty="0">
                <a:latin typeface="Book Antiqua" panose="02040602050305030304" pitchFamily="18" charset="0"/>
              </a:rPr>
              <a:t>Brilliant light is pure and perfect </a:t>
            </a:r>
            <a:r>
              <a:rPr lang="en-US" dirty="0">
                <a:latin typeface="Book Antiqua" pitchFamily="18" charset="0"/>
              </a:rPr>
              <a:t>(</a:t>
            </a:r>
            <a:r>
              <a:rPr lang="en-US" b="1" dirty="0">
                <a:latin typeface="Book Antiqua" panose="02040602050305030304" pitchFamily="18" charset="0"/>
              </a:rPr>
              <a:t>22:5</a:t>
            </a:r>
            <a:r>
              <a:rPr lang="en-US" dirty="0">
                <a:latin typeface="Book Antiqua" pitchFamily="18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557D9-D55C-4406-994E-92481A0BAEBE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23493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6546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Revelation 21:24</a:t>
            </a:r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46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3065" y="2239655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the nations shall walk amidst the light thereof: and the kings of the earth bring their glory into it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DAFAD-7901-44B8-8240-8C45A9EFD3F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16878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8110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Revelation 21:25</a:t>
            </a:r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44662"/>
            <a:ext cx="7467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3065" y="2677114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the </a:t>
            </a:r>
            <a:r>
              <a:rPr lang="en-US" sz="3200" b="1" i="1" u="sng" dirty="0">
                <a:latin typeface="Book Antiqua" pitchFamily="18" charset="0"/>
              </a:rPr>
              <a:t>gates</a:t>
            </a:r>
            <a:r>
              <a:rPr lang="en-US" sz="3200" b="1" i="1" dirty="0">
                <a:latin typeface="Book Antiqua" pitchFamily="18" charset="0"/>
              </a:rPr>
              <a:t> thereof shall in </a:t>
            </a:r>
            <a:r>
              <a:rPr lang="en-US" sz="3200" b="1" i="1" u="sng" dirty="0">
                <a:latin typeface="Book Antiqua" pitchFamily="18" charset="0"/>
              </a:rPr>
              <a:t>no wise be shut</a:t>
            </a:r>
            <a:r>
              <a:rPr lang="en-US" sz="3200" b="1" i="1" dirty="0">
                <a:latin typeface="Book Antiqua" pitchFamily="18" charset="0"/>
              </a:rPr>
              <a:t> by day (for there shall be no night there)</a:t>
            </a:r>
            <a:r>
              <a:rPr lang="en-US" sz="3200" i="1" dirty="0">
                <a:latin typeface="Book Antiqua" pitchFamily="18" charset="0"/>
              </a:rPr>
              <a:t>:”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4D31F6-BBCE-4AE7-96BC-D5391551BDCB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35880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824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Revelation 21:26</a:t>
            </a:r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64910"/>
            <a:ext cx="7467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1889" y="2495943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they shall bring the </a:t>
            </a:r>
            <a:r>
              <a:rPr lang="en-US" sz="3200" b="1" i="1" u="sng" dirty="0">
                <a:latin typeface="Book Antiqua" pitchFamily="18" charset="0"/>
              </a:rPr>
              <a:t>glory and the honor of the nations </a:t>
            </a:r>
            <a:r>
              <a:rPr lang="en-US" sz="3200" b="1" i="1" dirty="0">
                <a:latin typeface="Book Antiqua" pitchFamily="18" charset="0"/>
              </a:rPr>
              <a:t>into it</a:t>
            </a:r>
            <a:r>
              <a:rPr lang="en-US" sz="3200" i="1" dirty="0">
                <a:latin typeface="Book Antiqua" pitchFamily="18" charset="0"/>
              </a:rPr>
              <a:t>:”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8D87C-AE59-4562-8B64-37F4D0A5B32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352165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382"/>
            <a:ext cx="8229600" cy="792162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Glory of the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95" y="1464793"/>
            <a:ext cx="8936610" cy="5262979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Book Antiqua" panose="02040602050305030304" pitchFamily="18" charset="0"/>
              </a:rPr>
              <a:t>Those who hold to the </a:t>
            </a:r>
            <a:r>
              <a:rPr lang="en-US" sz="2800" b="1" dirty="0">
                <a:latin typeface="Book Antiqua" panose="02040602050305030304" pitchFamily="18" charset="0"/>
              </a:rPr>
              <a:t>earthly temple</a:t>
            </a:r>
            <a:r>
              <a:rPr lang="en-US" sz="2800" dirty="0">
                <a:latin typeface="Book Antiqua" pitchFamily="18" charset="0"/>
              </a:rPr>
              <a:t>, </a:t>
            </a:r>
            <a:r>
              <a:rPr lang="en-US" sz="2800" b="1" dirty="0">
                <a:latin typeface="Book Antiqua" panose="02040602050305030304" pitchFamily="18" charset="0"/>
              </a:rPr>
              <a:t>earthly Jerusalem</a:t>
            </a:r>
            <a:r>
              <a:rPr lang="en-US" sz="2800" dirty="0">
                <a:latin typeface="Book Antiqua" pitchFamily="18" charset="0"/>
              </a:rPr>
              <a:t>, as the goal of this book, these passages destroy that theory!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Book Antiqua" pitchFamily="18" charset="0"/>
              </a:rPr>
              <a:t>John saw </a:t>
            </a:r>
            <a:r>
              <a:rPr lang="en-US" sz="2800" b="1" u="sng" dirty="0">
                <a:latin typeface="Book Antiqua" panose="02040602050305030304" pitchFamily="18" charset="0"/>
              </a:rPr>
              <a:t>NO </a:t>
            </a:r>
            <a:r>
              <a:rPr lang="en-US" sz="2800" dirty="0">
                <a:latin typeface="Book Antiqua" pitchFamily="18" charset="0"/>
              </a:rPr>
              <a:t>temple there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latin typeface="Book Antiqua" panose="02040602050305030304" pitchFamily="18" charset="0"/>
              </a:rPr>
              <a:t>Lord God </a:t>
            </a:r>
            <a:r>
              <a:rPr lang="en-US" sz="2800" dirty="0">
                <a:latin typeface="Book Antiqua" pitchFamily="18" charset="0"/>
              </a:rPr>
              <a:t>and the </a:t>
            </a:r>
            <a:r>
              <a:rPr lang="en-US" sz="2800" b="1" dirty="0">
                <a:latin typeface="Book Antiqua" panose="02040602050305030304" pitchFamily="18" charset="0"/>
              </a:rPr>
              <a:t>Lamb</a:t>
            </a:r>
            <a:r>
              <a:rPr lang="en-US" sz="2800" dirty="0">
                <a:latin typeface="Book Antiqua" pitchFamily="18" charset="0"/>
              </a:rPr>
              <a:t> are the temple!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Book Antiqua" pitchFamily="18" charset="0"/>
              </a:rPr>
              <a:t>NT construction of a building unnecessary</a:t>
            </a:r>
          </a:p>
          <a:p>
            <a:pPr lvl="1">
              <a:spcBef>
                <a:spcPts val="0"/>
              </a:spcBef>
            </a:pPr>
            <a:r>
              <a:rPr lang="en-US" sz="2400" b="1" dirty="0">
                <a:latin typeface="Book Antiqua" panose="02040602050305030304" pitchFamily="18" charset="0"/>
              </a:rPr>
              <a:t>Christians</a:t>
            </a:r>
            <a:r>
              <a:rPr lang="en-US" sz="2400" dirty="0">
                <a:latin typeface="Book Antiqua" pitchFamily="18" charset="0"/>
              </a:rPr>
              <a:t> are the temple (</a:t>
            </a:r>
            <a:r>
              <a:rPr lang="en-US" sz="2400" b="1" dirty="0">
                <a:latin typeface="Book Antiqua" pitchFamily="18" charset="0"/>
              </a:rPr>
              <a:t>1 Corinthians 3:16;</a:t>
            </a:r>
            <a:br>
              <a:rPr lang="en-US" sz="2400" b="1" dirty="0">
                <a:latin typeface="Book Antiqua" pitchFamily="18" charset="0"/>
              </a:rPr>
            </a:br>
            <a:r>
              <a:rPr lang="en-US" sz="2400" b="1" dirty="0">
                <a:latin typeface="Book Antiqua" pitchFamily="18" charset="0"/>
              </a:rPr>
              <a:t>Ephesians 2:19-22</a:t>
            </a:r>
            <a:r>
              <a:rPr lang="en-US" sz="2400" dirty="0">
                <a:latin typeface="Book Antiqua" pitchFamily="18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Book Antiqua" pitchFamily="18" charset="0"/>
              </a:rPr>
              <a:t>However, following final judgment, </a:t>
            </a:r>
            <a:r>
              <a:rPr lang="en-US" sz="2400" b="1" dirty="0">
                <a:latin typeface="Book Antiqua" panose="02040602050305030304" pitchFamily="18" charset="0"/>
              </a:rPr>
              <a:t>God and the Lamb </a:t>
            </a:r>
            <a:r>
              <a:rPr lang="en-US" sz="2400" dirty="0">
                <a:latin typeface="Book Antiqua" pitchFamily="18" charset="0"/>
              </a:rPr>
              <a:t>are the </a:t>
            </a:r>
            <a:r>
              <a:rPr lang="en-US" sz="2400" b="1" dirty="0">
                <a:latin typeface="Book Antiqua" pitchFamily="18" charset="0"/>
              </a:rPr>
              <a:t>temple</a:t>
            </a:r>
            <a:r>
              <a:rPr lang="en-US" sz="2400" dirty="0">
                <a:latin typeface="Book Antiqua" pitchFamily="18" charset="0"/>
              </a:rPr>
              <a:t>!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Book Antiqua" pitchFamily="18" charset="0"/>
              </a:rPr>
              <a:t>Theories of our day have it backwards!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Book Antiqua" pitchFamily="18" charset="0"/>
              </a:rPr>
              <a:t>In the new heaven and earth, </a:t>
            </a:r>
            <a:r>
              <a:rPr lang="en-US" sz="2400" b="1" dirty="0">
                <a:latin typeface="Book Antiqua" panose="02040602050305030304" pitchFamily="18" charset="0"/>
              </a:rPr>
              <a:t>GOD</a:t>
            </a:r>
            <a:r>
              <a:rPr lang="en-US" sz="2400" dirty="0">
                <a:latin typeface="Book Antiqua" pitchFamily="18" charset="0"/>
              </a:rPr>
              <a:t> is the temple!</a:t>
            </a:r>
          </a:p>
          <a:p>
            <a:pPr lvl="1">
              <a:spcBef>
                <a:spcPts val="0"/>
              </a:spcBef>
            </a:pPr>
            <a:r>
              <a:rPr lang="en-US" sz="2400" b="1" dirty="0">
                <a:latin typeface="Book Antiqua" panose="02040602050305030304" pitchFamily="18" charset="0"/>
              </a:rPr>
              <a:t>Fellowship</a:t>
            </a:r>
            <a:r>
              <a:rPr lang="en-US" sz="2400" dirty="0">
                <a:latin typeface="Book Antiqua" pitchFamily="18" charset="0"/>
              </a:rPr>
              <a:t> is direct and constant!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F288FA-5AC9-4712-B04E-134CF1D64D17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280540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03"/>
            <a:ext cx="8229600" cy="792162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Glory of the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21" y="1294226"/>
            <a:ext cx="8898903" cy="5509200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Book Antiqua" panose="02040602050305030304" pitchFamily="18" charset="0"/>
              </a:rPr>
              <a:t>City had no need of the </a:t>
            </a:r>
            <a:r>
              <a:rPr lang="en-US" b="1" dirty="0">
                <a:latin typeface="Book Antiqua" panose="02040602050305030304" pitchFamily="18" charset="0"/>
              </a:rPr>
              <a:t>sun</a:t>
            </a:r>
            <a:r>
              <a:rPr lang="en-US" dirty="0">
                <a:latin typeface="Book Antiqua" pitchFamily="18" charset="0"/>
              </a:rPr>
              <a:t>, neither of the </a:t>
            </a:r>
            <a:r>
              <a:rPr lang="en-US" b="1" dirty="0">
                <a:latin typeface="Book Antiqua" panose="02040602050305030304" pitchFamily="18" charset="0"/>
              </a:rPr>
              <a:t>moon</a:t>
            </a:r>
            <a:r>
              <a:rPr lang="en-US" dirty="0">
                <a:latin typeface="Book Antiqua" pitchFamily="18" charset="0"/>
              </a:rPr>
              <a:t> – why?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The </a:t>
            </a:r>
            <a:r>
              <a:rPr lang="en-US" b="1" dirty="0">
                <a:latin typeface="Book Antiqua" panose="02040602050305030304" pitchFamily="18" charset="0"/>
              </a:rPr>
              <a:t>glory of God </a:t>
            </a:r>
            <a:r>
              <a:rPr lang="en-US" dirty="0">
                <a:latin typeface="Book Antiqua" pitchFamily="18" charset="0"/>
              </a:rPr>
              <a:t>gives its light!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Book Antiqua" panose="02040602050305030304" pitchFamily="18" charset="0"/>
              </a:rPr>
              <a:t>Lamb</a:t>
            </a:r>
            <a:r>
              <a:rPr lang="en-US" dirty="0">
                <a:latin typeface="Book Antiqua" pitchFamily="18" charset="0"/>
              </a:rPr>
              <a:t> is the light there!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The light of God now shines through His word – </a:t>
            </a:r>
            <a:r>
              <a:rPr lang="en-US" b="1" dirty="0">
                <a:latin typeface="Book Antiqua" panose="02040602050305030304" pitchFamily="18" charset="0"/>
              </a:rPr>
              <a:t>Psalms 119:104-105, 130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But in the new order the light will be from the </a:t>
            </a:r>
            <a:r>
              <a:rPr lang="en-US" b="1" dirty="0">
                <a:latin typeface="Book Antiqua" panose="02040602050305030304" pitchFamily="18" charset="0"/>
              </a:rPr>
              <a:t>glory of God’s presence</a:t>
            </a:r>
            <a:r>
              <a:rPr lang="en-US" dirty="0">
                <a:latin typeface="Book Antiqua" pitchFamily="18" charset="0"/>
              </a:rPr>
              <a:t>!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No need of the sun – daylight or the moon – nightly reflector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Clearly shows this is a </a:t>
            </a:r>
            <a:r>
              <a:rPr lang="en-US" b="1" dirty="0">
                <a:latin typeface="Book Antiqua" panose="02040602050305030304" pitchFamily="18" charset="0"/>
              </a:rPr>
              <a:t>DIFFERENT</a:t>
            </a:r>
            <a:r>
              <a:rPr lang="en-US" dirty="0">
                <a:latin typeface="Book Antiqua" pitchFamily="18" charset="0"/>
              </a:rPr>
              <a:t> place than the earth!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B25604-5A37-4FB5-80F5-6CC913CED92F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199229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174"/>
            <a:ext cx="8229600" cy="792162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Glory of the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3" y="1415795"/>
            <a:ext cx="8983745" cy="5324535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Book Antiqua" pitchFamily="18" charset="0"/>
              </a:rPr>
              <a:t>Glory of the New Jerusalem is so overwhelming that all other glories fade into it and are meaningless by comparison!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Book Antiqua" pitchFamily="18" charset="0"/>
              </a:rPr>
              <a:t>In view of verse 27 it is obvious that the </a:t>
            </a:r>
            <a:r>
              <a:rPr lang="en-US" sz="2800" b="1" dirty="0">
                <a:latin typeface="Book Antiqua" pitchFamily="18" charset="0"/>
              </a:rPr>
              <a:t>nations </a:t>
            </a:r>
            <a:r>
              <a:rPr lang="en-US" sz="2800" dirty="0">
                <a:latin typeface="Book Antiqua" pitchFamily="18" charset="0"/>
              </a:rPr>
              <a:t>and </a:t>
            </a:r>
            <a:r>
              <a:rPr lang="en-US" sz="2800" b="1" dirty="0">
                <a:latin typeface="Book Antiqua" pitchFamily="18" charset="0"/>
              </a:rPr>
              <a:t>kings</a:t>
            </a:r>
            <a:r>
              <a:rPr lang="en-US" sz="2800" dirty="0">
                <a:latin typeface="Book Antiqua" pitchFamily="18" charset="0"/>
              </a:rPr>
              <a:t> of the earth that walk in the light of this city will consist of people who have been redeemed by the blood of the Lamb. (5:9; 7:9).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Book Antiqua" pitchFamily="18" charset="0"/>
              </a:rPr>
              <a:t>Gates of the city will </a:t>
            </a:r>
            <a:r>
              <a:rPr lang="en-US" sz="2800" b="1" dirty="0">
                <a:latin typeface="Book Antiqua" panose="02040602050305030304" pitchFamily="18" charset="0"/>
              </a:rPr>
              <a:t>never be shut at all by day</a:t>
            </a:r>
            <a:r>
              <a:rPr lang="en-US" sz="2800" dirty="0">
                <a:latin typeface="Book Antiqua" pitchFamily="18" charset="0"/>
              </a:rPr>
              <a:t> – Why?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Book Antiqua" pitchFamily="18" charset="0"/>
              </a:rPr>
              <a:t>No </a:t>
            </a:r>
            <a:r>
              <a:rPr lang="en-US" sz="2800" b="1" dirty="0">
                <a:latin typeface="Book Antiqua" panose="02040602050305030304" pitchFamily="18" charset="0"/>
              </a:rPr>
              <a:t>night</a:t>
            </a:r>
            <a:r>
              <a:rPr lang="en-US" sz="2800" dirty="0">
                <a:latin typeface="Book Antiqua" pitchFamily="18" charset="0"/>
              </a:rPr>
              <a:t> there!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Book Antiqua" pitchFamily="18" charset="0"/>
              </a:rPr>
              <a:t>No </a:t>
            </a:r>
            <a:r>
              <a:rPr lang="en-US" sz="2800" b="1" dirty="0">
                <a:latin typeface="Book Antiqua" panose="02040602050305030304" pitchFamily="18" charset="0"/>
              </a:rPr>
              <a:t>enemies</a:t>
            </a:r>
            <a:r>
              <a:rPr lang="en-US" sz="2800" dirty="0">
                <a:latin typeface="Book Antiqua" pitchFamily="18" charset="0"/>
              </a:rPr>
              <a:t> to invade the city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Book Antiqua" pitchFamily="18" charset="0"/>
              </a:rPr>
              <a:t>Heaven will have </a:t>
            </a:r>
            <a:r>
              <a:rPr lang="en-US" sz="2800" b="1" dirty="0">
                <a:latin typeface="Book Antiqua" panose="02040602050305030304" pitchFamily="18" charset="0"/>
              </a:rPr>
              <a:t>continuous</a:t>
            </a:r>
            <a:r>
              <a:rPr lang="en-US" sz="2800" dirty="0">
                <a:latin typeface="Book Antiqua" pitchFamily="18" charset="0"/>
              </a:rPr>
              <a:t> light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E711F3-B4FE-4B6C-B9C5-71BC7F6697AE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379407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389"/>
            <a:ext cx="8229600" cy="792162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Glory of the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524"/>
            <a:ext cx="8229600" cy="5312223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Those who have obeyed the word of God, Christ called them the “</a:t>
            </a:r>
            <a:r>
              <a:rPr lang="en-US" b="1" dirty="0">
                <a:latin typeface="Book Antiqua" panose="02040602050305030304" pitchFamily="18" charset="0"/>
              </a:rPr>
              <a:t>salt and light</a:t>
            </a:r>
            <a:r>
              <a:rPr lang="en-US" dirty="0">
                <a:latin typeface="Book Antiqua" pitchFamily="18" charset="0"/>
              </a:rPr>
              <a:t>” of the world (</a:t>
            </a:r>
            <a:r>
              <a:rPr lang="en-US" b="1" dirty="0">
                <a:latin typeface="Book Antiqua" panose="02040602050305030304" pitchFamily="18" charset="0"/>
              </a:rPr>
              <a:t>Matthew 5:14-16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r>
              <a:rPr lang="en-US" dirty="0">
                <a:latin typeface="Book Antiqua" pitchFamily="18" charset="0"/>
              </a:rPr>
              <a:t>We were assured earlier their “</a:t>
            </a:r>
            <a:r>
              <a:rPr lang="en-US" b="1" dirty="0">
                <a:latin typeface="Book Antiqua" panose="02040602050305030304" pitchFamily="18" charset="0"/>
              </a:rPr>
              <a:t>works followed them</a:t>
            </a:r>
            <a:r>
              <a:rPr lang="en-US" dirty="0">
                <a:latin typeface="Book Antiqua" pitchFamily="18" charset="0"/>
              </a:rPr>
              <a:t>” (</a:t>
            </a:r>
            <a:r>
              <a:rPr lang="en-US" b="1" dirty="0">
                <a:latin typeface="Book Antiqua" panose="02040602050305030304" pitchFamily="18" charset="0"/>
              </a:rPr>
              <a:t>14:13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r>
              <a:rPr lang="en-US" dirty="0">
                <a:latin typeface="Book Antiqua" pitchFamily="18" charset="0"/>
              </a:rPr>
              <a:t>Bring glory and honor into heaven by that obedient life</a:t>
            </a:r>
          </a:p>
          <a:p>
            <a:r>
              <a:rPr lang="en-US" dirty="0">
                <a:latin typeface="Book Antiqua" pitchFamily="18" charset="0"/>
              </a:rPr>
              <a:t>Stand as a </a:t>
            </a:r>
            <a:r>
              <a:rPr lang="en-US" b="1" dirty="0">
                <a:latin typeface="Book Antiqua" panose="02040602050305030304" pitchFamily="18" charset="0"/>
              </a:rPr>
              <a:t>living testimony </a:t>
            </a:r>
            <a:r>
              <a:rPr lang="en-US" dirty="0">
                <a:latin typeface="Book Antiqua" pitchFamily="18" charset="0"/>
              </a:rPr>
              <a:t>that God did not place on man anything went beyond his capacity to accomplish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8495F-2429-4E10-AB2C-4C3F3D57D56E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173838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698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Revelation 21:27</a:t>
            </a:r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93838"/>
            <a:ext cx="7467600" cy="5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2281" y="1931399"/>
            <a:ext cx="579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there shall in no wise enter into it anything unclean, or he that maketh an abomination and a lie: but </a:t>
            </a:r>
            <a:r>
              <a:rPr lang="en-US" sz="3200" b="1" i="1" u="sng" dirty="0">
                <a:latin typeface="Book Antiqua" pitchFamily="18" charset="0"/>
              </a:rPr>
              <a:t>only they that are written in the Lamb's book of life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EF5E60-62E9-465B-858E-D462E4B45862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E8B3E8B-31C0-4BC6-86C7-D5D4942E2B65}"/>
              </a:ext>
            </a:extLst>
          </p:cNvPr>
          <p:cNvSpPr/>
          <p:nvPr/>
        </p:nvSpPr>
        <p:spPr>
          <a:xfrm>
            <a:off x="217131" y="2070346"/>
            <a:ext cx="1354494" cy="1328023"/>
          </a:xfrm>
          <a:prstGeom prst="wedgeRoundRectCallout">
            <a:avLst>
              <a:gd name="adj1" fmla="val 90321"/>
              <a:gd name="adj2" fmla="val 13682"/>
              <a:gd name="adj3" fmla="val 1666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</a:rPr>
              <a:t>Revelation19:20; 20:10, 15; 21:8</a:t>
            </a:r>
          </a:p>
        </p:txBody>
      </p:sp>
    </p:spTree>
    <p:extLst>
      <p:ext uri="{BB962C8B-B14F-4D97-AF65-F5344CB8AC3E}">
        <p14:creationId xmlns:p14="http://schemas.microsoft.com/office/powerpoint/2010/main" val="191675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686"/>
            <a:ext cx="8229600" cy="792162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Some Will Never See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8374"/>
            <a:ext cx="8229600" cy="5016758"/>
          </a:xfrm>
          <a:solidFill>
            <a:schemeClr val="bg1"/>
          </a:solidFill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Book Antiqua" panose="02040602050305030304" pitchFamily="18" charset="0"/>
              </a:rPr>
              <a:t>God gives His </a:t>
            </a:r>
            <a:r>
              <a:rPr lang="en-US" b="1" dirty="0">
                <a:latin typeface="Book Antiqua" panose="02040602050305030304" pitchFamily="18" charset="0"/>
              </a:rPr>
              <a:t>divine promise </a:t>
            </a:r>
            <a:r>
              <a:rPr lang="en-US" dirty="0">
                <a:latin typeface="Book Antiqua" pitchFamily="18" charset="0"/>
              </a:rPr>
              <a:t>that under </a:t>
            </a:r>
            <a:r>
              <a:rPr lang="en-US" b="1" dirty="0">
                <a:latin typeface="Book Antiqua" panose="02040602050305030304" pitchFamily="18" charset="0"/>
              </a:rPr>
              <a:t>no circumstances </a:t>
            </a:r>
            <a:r>
              <a:rPr lang="en-US" dirty="0">
                <a:latin typeface="Book Antiqua" pitchFamily="18" charset="0"/>
              </a:rPr>
              <a:t>will some be allowed to enter: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Anything that </a:t>
            </a:r>
            <a:r>
              <a:rPr lang="en-US" b="1" dirty="0">
                <a:latin typeface="Book Antiqua" panose="02040602050305030304" pitchFamily="18" charset="0"/>
              </a:rPr>
              <a:t>defiles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Works </a:t>
            </a:r>
            <a:r>
              <a:rPr lang="en-US" b="1" dirty="0">
                <a:latin typeface="Book Antiqua" panose="02040602050305030304" pitchFamily="18" charset="0"/>
              </a:rPr>
              <a:t>abominations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Makes </a:t>
            </a:r>
            <a:r>
              <a:rPr lang="en-US" b="1" dirty="0">
                <a:latin typeface="Book Antiqua" panose="02040602050305030304" pitchFamily="18" charset="0"/>
              </a:rPr>
              <a:t>lies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Those </a:t>
            </a:r>
            <a:r>
              <a:rPr lang="en-US" b="1" dirty="0">
                <a:latin typeface="Book Antiqua" panose="02040602050305030304" pitchFamily="18" charset="0"/>
              </a:rPr>
              <a:t>not written in the Lamb’s Book of Life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Men had </a:t>
            </a:r>
            <a:r>
              <a:rPr lang="en-US" b="1" dirty="0">
                <a:latin typeface="Book Antiqua" panose="02040602050305030304" pitchFamily="18" charset="0"/>
              </a:rPr>
              <a:t>two choices </a:t>
            </a:r>
            <a:r>
              <a:rPr lang="en-US" dirty="0">
                <a:latin typeface="Book Antiqua" pitchFamily="18" charset="0"/>
              </a:rPr>
              <a:t>in life (</a:t>
            </a:r>
            <a:r>
              <a:rPr lang="en-US" b="1" dirty="0">
                <a:latin typeface="Book Antiqua" panose="02040602050305030304" pitchFamily="18" charset="0"/>
              </a:rPr>
              <a:t>Matthew 7:13-14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Those who choose the “</a:t>
            </a:r>
            <a:r>
              <a:rPr lang="en-US" b="1" dirty="0">
                <a:latin typeface="Book Antiqua" panose="02040602050305030304" pitchFamily="18" charset="0"/>
              </a:rPr>
              <a:t>broad way</a:t>
            </a:r>
            <a:r>
              <a:rPr lang="en-US" dirty="0">
                <a:latin typeface="Book Antiqua" pitchFamily="18" charset="0"/>
              </a:rPr>
              <a:t>” cannot enter into this city!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A13489-2FFF-46EC-A764-8ED72E9D6F9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35585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7769"/>
            <a:ext cx="8229600" cy="769441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Closing Notes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5158335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Some excellent Bible students see in these last chapters the </a:t>
            </a:r>
            <a:r>
              <a:rPr lang="en-US" b="1" dirty="0">
                <a:latin typeface="Book Antiqua" panose="02040602050305030304" pitchFamily="18" charset="0"/>
              </a:rPr>
              <a:t>church on earth.</a:t>
            </a:r>
            <a:endParaRPr lang="en-US" dirty="0">
              <a:latin typeface="Book Antiqua" pitchFamily="18" charset="0"/>
            </a:endParaRPr>
          </a:p>
          <a:p>
            <a:r>
              <a:rPr lang="en-US" dirty="0">
                <a:latin typeface="Book Antiqua" pitchFamily="18" charset="0"/>
              </a:rPr>
              <a:t>See God as providing every need for the ones who have been “</a:t>
            </a:r>
            <a:r>
              <a:rPr lang="en-US" b="1" dirty="0">
                <a:latin typeface="Book Antiqua" panose="02040602050305030304" pitchFamily="18" charset="0"/>
              </a:rPr>
              <a:t>washed in the blood of the Lamb</a:t>
            </a:r>
            <a:r>
              <a:rPr lang="en-US" dirty="0">
                <a:latin typeface="Book Antiqua" pitchFamily="18" charset="0"/>
              </a:rPr>
              <a:t>.”</a:t>
            </a:r>
          </a:p>
          <a:p>
            <a:r>
              <a:rPr lang="en-US" dirty="0">
                <a:latin typeface="Book Antiqua" pitchFamily="18" charset="0"/>
              </a:rPr>
              <a:t>These truths are taught in other scriptures, but don’t fit the </a:t>
            </a:r>
            <a:r>
              <a:rPr lang="en-US" b="1" dirty="0">
                <a:latin typeface="Book Antiqua" panose="02040602050305030304" pitchFamily="18" charset="0"/>
              </a:rPr>
              <a:t>context of Revelation’s </a:t>
            </a:r>
            <a:r>
              <a:rPr lang="en-US" dirty="0">
                <a:latin typeface="Book Antiqua" pitchFamily="18" charset="0"/>
              </a:rPr>
              <a:t>theme and purpose.</a:t>
            </a:r>
          </a:p>
          <a:p>
            <a:r>
              <a:rPr lang="en-US" dirty="0">
                <a:latin typeface="Book Antiqua" pitchFamily="18" charset="0"/>
              </a:rPr>
              <a:t>Here are some </a:t>
            </a:r>
            <a:r>
              <a:rPr lang="en-US" b="1" dirty="0">
                <a:latin typeface="Book Antiqua" panose="02040602050305030304" pitchFamily="18" charset="0"/>
              </a:rPr>
              <a:t>reasons</a:t>
            </a:r>
            <a:r>
              <a:rPr lang="en-US" dirty="0">
                <a:latin typeface="Book Antiqua" pitchFamily="18" charset="0"/>
              </a:rPr>
              <a:t> to consider …</a:t>
            </a:r>
            <a:br>
              <a:rPr lang="en-US" dirty="0">
                <a:latin typeface="Book Antiqua" pitchFamily="18" charset="0"/>
              </a:rPr>
            </a:br>
            <a:r>
              <a:rPr lang="en-US" sz="2200" dirty="0">
                <a:latin typeface="Book Antiqua" pitchFamily="18" charset="0"/>
              </a:rPr>
              <a:t>(Robert Harkrider, </a:t>
            </a:r>
            <a:r>
              <a:rPr lang="en-US" sz="2200" i="1" dirty="0">
                <a:latin typeface="Book Antiqua" pitchFamily="18" charset="0"/>
              </a:rPr>
              <a:t>Revelation, </a:t>
            </a:r>
            <a:r>
              <a:rPr lang="en-US" sz="2200" dirty="0">
                <a:latin typeface="Book Antiqua" pitchFamily="18" charset="0"/>
              </a:rPr>
              <a:t>Truth Commentaries, page 310)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C42EEA-C394-41F6-ADEA-0F92C0FFF73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284412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731"/>
            <a:ext cx="8229600" cy="792162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Description of the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7" y="1303457"/>
            <a:ext cx="8946037" cy="5493812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700" dirty="0">
                <a:latin typeface="Book Antiqua" panose="02040602050305030304" pitchFamily="18" charset="0"/>
              </a:rPr>
              <a:t>Wall was </a:t>
            </a:r>
            <a:r>
              <a:rPr lang="en-US" sz="2700" b="1" dirty="0">
                <a:latin typeface="Book Antiqua" panose="02040602050305030304" pitchFamily="18" charset="0"/>
              </a:rPr>
              <a:t>great and high</a:t>
            </a:r>
          </a:p>
          <a:p>
            <a:pPr lvl="1">
              <a:spcBef>
                <a:spcPts val="0"/>
              </a:spcBef>
            </a:pPr>
            <a:r>
              <a:rPr lang="en-US" sz="2700" dirty="0">
                <a:latin typeface="Book Antiqua" pitchFamily="18" charset="0"/>
              </a:rPr>
              <a:t>Built as protection for ancient cities – </a:t>
            </a:r>
            <a:br>
              <a:rPr lang="en-US" sz="2700" dirty="0">
                <a:latin typeface="Book Antiqua" pitchFamily="18" charset="0"/>
              </a:rPr>
            </a:br>
            <a:r>
              <a:rPr lang="en-US" sz="2700" dirty="0">
                <a:latin typeface="Book Antiqua" pitchFamily="18" charset="0"/>
              </a:rPr>
              <a:t>thick high wall</a:t>
            </a:r>
          </a:p>
          <a:p>
            <a:pPr>
              <a:spcBef>
                <a:spcPts val="0"/>
              </a:spcBef>
            </a:pPr>
            <a:r>
              <a:rPr lang="en-US" sz="2700" b="1" dirty="0">
                <a:latin typeface="Book Antiqua" panose="02040602050305030304" pitchFamily="18" charset="0"/>
              </a:rPr>
              <a:t>12 gates – 12 angels </a:t>
            </a:r>
            <a:r>
              <a:rPr lang="en-US" sz="2700" dirty="0">
                <a:latin typeface="Book Antiqua" pitchFamily="18" charset="0"/>
              </a:rPr>
              <a:t>at the gates</a:t>
            </a:r>
          </a:p>
          <a:p>
            <a:pPr lvl="1">
              <a:spcBef>
                <a:spcPts val="0"/>
              </a:spcBef>
            </a:pPr>
            <a:r>
              <a:rPr lang="en-US" sz="2700" dirty="0">
                <a:latin typeface="Book Antiqua" pitchFamily="18" charset="0"/>
              </a:rPr>
              <a:t>People of God – only those who maintained garments may enter. Abundant entrance.</a:t>
            </a:r>
            <a:br>
              <a:rPr lang="en-US" sz="2700" dirty="0">
                <a:latin typeface="Book Antiqua" pitchFamily="18" charset="0"/>
              </a:rPr>
            </a:br>
            <a:r>
              <a:rPr lang="en-US" sz="2700" dirty="0">
                <a:latin typeface="Book Antiqua" pitchFamily="18" charset="0"/>
              </a:rPr>
              <a:t>2 Peter 1:11</a:t>
            </a:r>
          </a:p>
          <a:p>
            <a:pPr>
              <a:spcBef>
                <a:spcPts val="0"/>
              </a:spcBef>
            </a:pPr>
            <a:r>
              <a:rPr lang="en-US" sz="2700" b="1" dirty="0">
                <a:latin typeface="Book Antiqua" panose="02040602050305030304" pitchFamily="18" charset="0"/>
              </a:rPr>
              <a:t>Names</a:t>
            </a:r>
            <a:r>
              <a:rPr lang="en-US" sz="2700" dirty="0">
                <a:latin typeface="Book Antiqua" pitchFamily="18" charset="0"/>
              </a:rPr>
              <a:t> written on the gates</a:t>
            </a:r>
          </a:p>
          <a:p>
            <a:pPr>
              <a:spcBef>
                <a:spcPts val="0"/>
              </a:spcBef>
            </a:pPr>
            <a:r>
              <a:rPr lang="en-US" sz="2700" dirty="0">
                <a:latin typeface="Book Antiqua" pitchFamily="18" charset="0"/>
              </a:rPr>
              <a:t>Names of the </a:t>
            </a:r>
            <a:r>
              <a:rPr lang="en-US" sz="2700" b="1" dirty="0">
                <a:latin typeface="Book Antiqua" panose="02040602050305030304" pitchFamily="18" charset="0"/>
              </a:rPr>
              <a:t>12 tribes of Israel. (cf. Hebrews 9:15; 11:10, 13-16)</a:t>
            </a:r>
            <a:r>
              <a:rPr lang="en-US" sz="2700" dirty="0">
                <a:latin typeface="Book Antiqua" pitchFamily="18" charset="0"/>
              </a:rPr>
              <a:t>.</a:t>
            </a:r>
          </a:p>
          <a:p>
            <a:pPr lvl="1">
              <a:spcBef>
                <a:spcPts val="0"/>
              </a:spcBef>
            </a:pPr>
            <a:r>
              <a:rPr lang="en-US" sz="2700" dirty="0">
                <a:latin typeface="Book Antiqua" pitchFamily="18" charset="0"/>
              </a:rPr>
              <a:t>Faithful of OT times in the heavenly city.</a:t>
            </a:r>
          </a:p>
          <a:p>
            <a:pPr lvl="1">
              <a:spcBef>
                <a:spcPts val="0"/>
              </a:spcBef>
            </a:pPr>
            <a:r>
              <a:rPr lang="en-US" sz="2700" dirty="0">
                <a:latin typeface="Book Antiqua" pitchFamily="18" charset="0"/>
              </a:rPr>
              <a:t>Reuben, Simeon, Levi, Judah, Zebulun, Issachar, Dan, Gad, Asher, Naphtali, Joseph, Benjamin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C4F926-7984-4F09-8751-43B8A98CF98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27822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393"/>
            <a:ext cx="8229600" cy="769441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Closing Notes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46" y="1513496"/>
            <a:ext cx="8733938" cy="5059847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1. </a:t>
            </a:r>
            <a:r>
              <a:rPr lang="en-US" b="1" dirty="0">
                <a:latin typeface="Book Antiqua" panose="02040602050305030304" pitchFamily="18" charset="0"/>
              </a:rPr>
              <a:t>Chronology</a:t>
            </a:r>
            <a:r>
              <a:rPr lang="en-US" dirty="0">
                <a:latin typeface="Book Antiqua" pitchFamily="18" charset="0"/>
              </a:rPr>
              <a:t> of the text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u="sng" dirty="0">
                <a:latin typeface="Book Antiqua" pitchFamily="18" charset="0"/>
              </a:rPr>
              <a:t>follows </a:t>
            </a:r>
            <a:r>
              <a:rPr lang="en-US" u="sng" dirty="0">
                <a:latin typeface="Book Antiqua" pitchFamily="18" charset="0"/>
              </a:rPr>
              <a:t>the final judgment scene</a:t>
            </a:r>
            <a:r>
              <a:rPr lang="en-US" dirty="0">
                <a:latin typeface="Book Antiqua" pitchFamily="18" charset="0"/>
              </a:rPr>
              <a:t> rather than occurring before. (</a:t>
            </a:r>
            <a:r>
              <a:rPr lang="en-US" b="1" dirty="0">
                <a:latin typeface="Book Antiqua" panose="02040602050305030304" pitchFamily="18" charset="0"/>
              </a:rPr>
              <a:t>20:11-15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ook Antiqua" pitchFamily="18" charset="0"/>
              </a:rPr>
              <a:t>2. Former things are “</a:t>
            </a:r>
            <a:r>
              <a:rPr lang="en-US" b="1" dirty="0">
                <a:latin typeface="Book Antiqua" panose="02040602050305030304" pitchFamily="18" charset="0"/>
              </a:rPr>
              <a:t>passed away</a:t>
            </a:r>
            <a:r>
              <a:rPr lang="en-US" dirty="0">
                <a:latin typeface="Book Antiqua" panose="02040602050305030304" pitchFamily="18" charset="0"/>
              </a:rPr>
              <a:t>” </a:t>
            </a:r>
            <a:r>
              <a:rPr lang="en-US" b="1" dirty="0">
                <a:latin typeface="Book Antiqua" pitchFamily="18" charset="0"/>
              </a:rPr>
              <a:t>(21:4)</a:t>
            </a:r>
            <a:r>
              <a:rPr lang="en-US" dirty="0">
                <a:latin typeface="Book Antiqua" pitchFamily="18" charset="0"/>
              </a:rPr>
              <a:t>, earth and heaven have “</a:t>
            </a:r>
            <a:r>
              <a:rPr lang="en-US" b="1" dirty="0">
                <a:latin typeface="Book Antiqua" panose="02040602050305030304" pitchFamily="18" charset="0"/>
              </a:rPr>
              <a:t>fled away</a:t>
            </a:r>
            <a:r>
              <a:rPr lang="en-US" dirty="0">
                <a:latin typeface="Book Antiqua" panose="02040602050305030304" pitchFamily="18" charset="0"/>
              </a:rPr>
              <a:t>” </a:t>
            </a:r>
            <a:r>
              <a:rPr lang="en-US" b="1" dirty="0">
                <a:latin typeface="Book Antiqua" pitchFamily="18" charset="0"/>
              </a:rPr>
              <a:t>(20:11)</a:t>
            </a:r>
            <a:r>
              <a:rPr lang="en-US" dirty="0">
                <a:latin typeface="Book Antiqua" pitchFamily="18" charset="0"/>
              </a:rPr>
              <a:t>, and John saw a “</a:t>
            </a:r>
            <a:r>
              <a:rPr lang="en-US" b="1" dirty="0">
                <a:latin typeface="Book Antiqua" panose="02040602050305030304" pitchFamily="18" charset="0"/>
              </a:rPr>
              <a:t>new heaven and earth</a:t>
            </a:r>
            <a:r>
              <a:rPr lang="en-US" dirty="0">
                <a:latin typeface="Book Antiqua" panose="02040602050305030304" pitchFamily="18" charset="0"/>
              </a:rPr>
              <a:t>” </a:t>
            </a:r>
            <a:r>
              <a:rPr lang="en-US" b="1" dirty="0">
                <a:latin typeface="Book Antiqua" pitchFamily="18" charset="0"/>
              </a:rPr>
              <a:t>(21:1)</a:t>
            </a:r>
            <a:r>
              <a:rPr lang="en-US" dirty="0">
                <a:latin typeface="Book Antiqua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Book Antiqua" pitchFamily="18" charset="0"/>
              </a:rPr>
              <a:t>3. Drinking of the </a:t>
            </a:r>
            <a:r>
              <a:rPr lang="en-US" b="1" dirty="0">
                <a:latin typeface="Book Antiqua" panose="02040602050305030304" pitchFamily="18" charset="0"/>
              </a:rPr>
              <a:t>water of life </a:t>
            </a:r>
            <a:r>
              <a:rPr lang="en-US" u="sng" dirty="0">
                <a:latin typeface="Book Antiqua" pitchFamily="18" charset="0"/>
              </a:rPr>
              <a:t>is occurring </a:t>
            </a:r>
            <a:r>
              <a:rPr lang="en-US" dirty="0">
                <a:latin typeface="Book Antiqua" pitchFamily="18" charset="0"/>
              </a:rPr>
              <a:t>while others are in the </a:t>
            </a:r>
            <a:r>
              <a:rPr lang="en-US" b="1" dirty="0">
                <a:latin typeface="Book Antiqua" panose="02040602050305030304" pitchFamily="18" charset="0"/>
              </a:rPr>
              <a:t>lake of fire</a:t>
            </a:r>
            <a:r>
              <a:rPr lang="en-US" dirty="0">
                <a:latin typeface="Book Antiqua" pitchFamily="18" charset="0"/>
              </a:rPr>
              <a:t>, the </a:t>
            </a:r>
            <a:r>
              <a:rPr lang="en-US" b="1" dirty="0">
                <a:latin typeface="Book Antiqua" panose="02040602050305030304" pitchFamily="18" charset="0"/>
              </a:rPr>
              <a:t>second death </a:t>
            </a:r>
            <a:r>
              <a:rPr lang="en-US" dirty="0">
                <a:latin typeface="Book Antiqua" pitchFamily="18" charset="0"/>
              </a:rPr>
              <a:t>(</a:t>
            </a:r>
            <a:r>
              <a:rPr lang="en-US" b="1" dirty="0">
                <a:latin typeface="Book Antiqua" panose="02040602050305030304" pitchFamily="18" charset="0"/>
              </a:rPr>
              <a:t>20:15; 21:6-7; 21:8</a:t>
            </a:r>
            <a:r>
              <a:rPr lang="en-US" dirty="0">
                <a:latin typeface="Book Antiqua" pitchFamily="18" charset="0"/>
              </a:rPr>
              <a:t>).</a:t>
            </a:r>
            <a:br>
              <a:rPr lang="en-US" sz="2200" dirty="0">
                <a:latin typeface="Book Antiqua" pitchFamily="18" charset="0"/>
              </a:rPr>
            </a:br>
            <a:r>
              <a:rPr lang="en-US" sz="2200" dirty="0">
                <a:latin typeface="Book Antiqua" pitchFamily="18" charset="0"/>
              </a:rPr>
              <a:t>(Robert Harkrider, </a:t>
            </a:r>
            <a:r>
              <a:rPr lang="en-US" sz="2200" i="1" dirty="0">
                <a:latin typeface="Book Antiqua" pitchFamily="18" charset="0"/>
              </a:rPr>
              <a:t>Revelation,</a:t>
            </a:r>
            <a:r>
              <a:rPr lang="en-US" sz="2200" dirty="0">
                <a:latin typeface="Book Antiqua" pitchFamily="18" charset="0"/>
              </a:rPr>
              <a:t> Truth Commentaries, page 310)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CC31CC-FA54-4510-A44E-FE85B8CC5DB5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13907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5944"/>
            <a:ext cx="8229600" cy="792162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Closing Notes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43050"/>
            <a:ext cx="8229601" cy="4662815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500" dirty="0">
                <a:latin typeface="Book Antiqua" panose="02040602050305030304" pitchFamily="18" charset="0"/>
              </a:rPr>
              <a:t>4. The rewards are comparable to those spoken earlier in the book as blessings </a:t>
            </a:r>
            <a:r>
              <a:rPr lang="en-US" sz="2500" b="1" dirty="0">
                <a:latin typeface="Book Antiqua" panose="02040602050305030304" pitchFamily="18" charset="0"/>
              </a:rPr>
              <a:t>after</a:t>
            </a:r>
            <a:r>
              <a:rPr lang="en-US" sz="2500" dirty="0">
                <a:latin typeface="Book Antiqua" pitchFamily="18" charset="0"/>
              </a:rPr>
              <a:t> death. The faithful:</a:t>
            </a:r>
          </a:p>
          <a:p>
            <a:pPr lvl="1">
              <a:spcBef>
                <a:spcPts val="0"/>
              </a:spcBef>
            </a:pPr>
            <a:r>
              <a:rPr lang="en-US" sz="2500" dirty="0">
                <a:latin typeface="Book Antiqua" pitchFamily="18" charset="0"/>
              </a:rPr>
              <a:t>Wear robes of white coming out of tribulation (</a:t>
            </a:r>
            <a:r>
              <a:rPr lang="en-US" sz="2500" b="1" dirty="0">
                <a:latin typeface="Book Antiqua" panose="02040602050305030304" pitchFamily="18" charset="0"/>
              </a:rPr>
              <a:t>6:11; 7:4</a:t>
            </a:r>
            <a:r>
              <a:rPr lang="en-US" sz="2500" dirty="0">
                <a:latin typeface="Book Antiqua" pitchFamily="18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sz="2500" dirty="0">
                <a:latin typeface="Book Antiqua" pitchFamily="18" charset="0"/>
              </a:rPr>
              <a:t>Serve God night and day in His temple (</a:t>
            </a:r>
            <a:r>
              <a:rPr lang="en-US" sz="2500" b="1" dirty="0">
                <a:latin typeface="Book Antiqua" panose="02040602050305030304" pitchFamily="18" charset="0"/>
              </a:rPr>
              <a:t>7:14-17</a:t>
            </a:r>
            <a:r>
              <a:rPr lang="en-US" sz="2500" dirty="0">
                <a:latin typeface="Book Antiqua" pitchFamily="18" charset="0"/>
              </a:rPr>
              <a:t>); His temple is heaven (</a:t>
            </a:r>
            <a:r>
              <a:rPr lang="en-US" sz="2500" b="1" dirty="0">
                <a:latin typeface="Book Antiqua" panose="02040602050305030304" pitchFamily="18" charset="0"/>
              </a:rPr>
              <a:t>11:19</a:t>
            </a:r>
            <a:r>
              <a:rPr lang="en-US" sz="2500" dirty="0">
                <a:latin typeface="Book Antiqua" pitchFamily="18" charset="0"/>
              </a:rPr>
              <a:t>).</a:t>
            </a:r>
          </a:p>
          <a:p>
            <a:pPr lvl="1">
              <a:spcBef>
                <a:spcPts val="0"/>
              </a:spcBef>
            </a:pPr>
            <a:r>
              <a:rPr lang="en-US" sz="2500" dirty="0">
                <a:latin typeface="Book Antiqua" pitchFamily="18" charset="0"/>
              </a:rPr>
              <a:t>Are in heaven where God is the temple (</a:t>
            </a:r>
            <a:r>
              <a:rPr lang="en-US" sz="2500" b="1" dirty="0">
                <a:latin typeface="Book Antiqua" panose="02040602050305030304" pitchFamily="18" charset="0"/>
              </a:rPr>
              <a:t>21:22</a:t>
            </a:r>
            <a:r>
              <a:rPr lang="en-US" sz="2500" dirty="0">
                <a:latin typeface="Book Antiqua" pitchFamily="18" charset="0"/>
              </a:rPr>
              <a:t>). On earth church, He dwells in us – then we dwell in His presence!</a:t>
            </a:r>
          </a:p>
          <a:p>
            <a:pPr lvl="0">
              <a:spcBef>
                <a:spcPts val="0"/>
              </a:spcBef>
            </a:pPr>
            <a:r>
              <a:rPr lang="en-US" sz="2500" dirty="0">
                <a:latin typeface="Book Antiqua" pitchFamily="18" charset="0"/>
              </a:rPr>
              <a:t>Experience neither hunger, thirst, nor heat of the sun upon them (</a:t>
            </a:r>
            <a:r>
              <a:rPr lang="en-US" sz="2500" b="1" dirty="0">
                <a:latin typeface="Book Antiqua" panose="02040602050305030304" pitchFamily="18" charset="0"/>
              </a:rPr>
              <a:t>11:16</a:t>
            </a:r>
            <a:r>
              <a:rPr lang="en-US" sz="2500" dirty="0">
                <a:latin typeface="Book Antiqua" pitchFamily="18" charset="0"/>
              </a:rPr>
              <a:t>).</a:t>
            </a:r>
            <a:br>
              <a:rPr lang="en-US" sz="2200" dirty="0">
                <a:latin typeface="Book Antiqua" pitchFamily="18" charset="0"/>
              </a:rPr>
            </a:br>
            <a:r>
              <a:rPr lang="en-US" sz="2200" dirty="0">
                <a:latin typeface="Book Antiqua" pitchFamily="18" charset="0"/>
              </a:rPr>
              <a:t>(Robert Harkrider, </a:t>
            </a:r>
            <a:r>
              <a:rPr lang="en-US" sz="2200" i="1" dirty="0">
                <a:latin typeface="Book Antiqua" pitchFamily="18" charset="0"/>
              </a:rPr>
              <a:t>Revelation,</a:t>
            </a:r>
            <a:r>
              <a:rPr lang="en-US" sz="2200" dirty="0">
                <a:latin typeface="Book Antiqua" pitchFamily="18" charset="0"/>
              </a:rPr>
              <a:t> Truth Commentaries, page 310)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E8A6CB-2096-40A0-880D-8D85EB1A291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1280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551"/>
            <a:ext cx="8229600" cy="792162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Closing Notes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41" y="1521256"/>
            <a:ext cx="8993171" cy="5078313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Book Antiqua" panose="02040602050305030304" pitchFamily="18" charset="0"/>
              </a:rPr>
              <a:t>4. The rewards are comparable to those spoken earlier in the book as blessings </a:t>
            </a:r>
            <a:r>
              <a:rPr lang="en-US" sz="2800" b="1" dirty="0">
                <a:latin typeface="Book Antiqua" panose="02040602050305030304" pitchFamily="18" charset="0"/>
              </a:rPr>
              <a:t>after</a:t>
            </a:r>
            <a:r>
              <a:rPr lang="en-US" sz="2800" dirty="0">
                <a:latin typeface="Book Antiqua" pitchFamily="18" charset="0"/>
              </a:rPr>
              <a:t> death. The faithful: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Book Antiqua" pitchFamily="18" charset="0"/>
              </a:rPr>
              <a:t>Shall be fed by the Lamb and He shall wipe away all tears (</a:t>
            </a:r>
            <a:r>
              <a:rPr lang="en-US" sz="2400" b="1" dirty="0">
                <a:latin typeface="Book Antiqua" panose="02040602050305030304" pitchFamily="18" charset="0"/>
              </a:rPr>
              <a:t>11:17</a:t>
            </a:r>
            <a:r>
              <a:rPr lang="en-US" sz="2400" dirty="0">
                <a:latin typeface="Book Antiqua" pitchFamily="18" charset="0"/>
              </a:rPr>
              <a:t>).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Book Antiqua" pitchFamily="18" charset="0"/>
              </a:rPr>
              <a:t>Shall eat of the tree of life which is in the paradise of God (</a:t>
            </a:r>
            <a:r>
              <a:rPr lang="en-US" sz="2400" b="1" dirty="0">
                <a:latin typeface="Book Antiqua" panose="02040602050305030304" pitchFamily="18" charset="0"/>
              </a:rPr>
              <a:t>2:7</a:t>
            </a:r>
            <a:r>
              <a:rPr lang="en-US" sz="2400" dirty="0">
                <a:latin typeface="Book Antiqua" pitchFamily="18" charset="0"/>
              </a:rPr>
              <a:t>).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Book Antiqua" pitchFamily="18" charset="0"/>
              </a:rPr>
              <a:t>Will be given a crown of life and not be hurt of the second death (</a:t>
            </a:r>
            <a:r>
              <a:rPr lang="en-US" sz="2400" b="1" dirty="0">
                <a:latin typeface="Book Antiqua" panose="02040602050305030304" pitchFamily="18" charset="0"/>
              </a:rPr>
              <a:t>2:10-11</a:t>
            </a:r>
            <a:r>
              <a:rPr lang="en-US" sz="2400" dirty="0">
                <a:latin typeface="Book Antiqua" pitchFamily="18" charset="0"/>
              </a:rPr>
              <a:t>).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Book Antiqua" pitchFamily="18" charset="0"/>
              </a:rPr>
              <a:t>Shall see God’s face (</a:t>
            </a:r>
            <a:r>
              <a:rPr lang="en-US" sz="2400" b="1" dirty="0">
                <a:latin typeface="Book Antiqua" panose="02040602050305030304" pitchFamily="18" charset="0"/>
              </a:rPr>
              <a:t>22:4</a:t>
            </a:r>
            <a:r>
              <a:rPr lang="en-US" sz="2400" dirty="0">
                <a:latin typeface="Book Antiqua" pitchFamily="18" charset="0"/>
              </a:rPr>
              <a:t>); cannot be done on earth</a:t>
            </a:r>
            <a:br>
              <a:rPr lang="en-US" sz="2400" dirty="0">
                <a:latin typeface="Book Antiqua" pitchFamily="18" charset="0"/>
              </a:rPr>
            </a:br>
            <a:r>
              <a:rPr lang="en-US" sz="2400" dirty="0">
                <a:latin typeface="Book Antiqua" pitchFamily="18" charset="0"/>
              </a:rPr>
              <a:t>(</a:t>
            </a:r>
            <a:r>
              <a:rPr lang="en-US" sz="2400" b="1" dirty="0">
                <a:latin typeface="Book Antiqua" panose="02040602050305030304" pitchFamily="18" charset="0"/>
              </a:rPr>
              <a:t>1 John 4:12</a:t>
            </a:r>
            <a:r>
              <a:rPr lang="en-US" sz="2400" dirty="0">
                <a:latin typeface="Book Antiqua" pitchFamily="18" charset="0"/>
              </a:rPr>
              <a:t>).</a:t>
            </a:r>
          </a:p>
          <a:p>
            <a:pPr lvl="0">
              <a:spcBef>
                <a:spcPts val="0"/>
              </a:spcBef>
            </a:pPr>
            <a:r>
              <a:rPr lang="en-US" sz="2800" dirty="0">
                <a:latin typeface="Book Antiqua" pitchFamily="18" charset="0"/>
              </a:rPr>
              <a:t>Shall reign forever and ever whereas before judgment they reigned a 1,000 years (</a:t>
            </a:r>
            <a:r>
              <a:rPr lang="en-US" sz="2800" b="1" dirty="0">
                <a:latin typeface="Book Antiqua" panose="02040602050305030304" pitchFamily="18" charset="0"/>
              </a:rPr>
              <a:t>22:5</a:t>
            </a:r>
            <a:r>
              <a:rPr lang="en-US" sz="2800" dirty="0">
                <a:latin typeface="Book Antiqua" pitchFamily="18" charset="0"/>
              </a:rPr>
              <a:t>).</a:t>
            </a:r>
            <a:br>
              <a:rPr lang="en-US" sz="2000" dirty="0">
                <a:latin typeface="Book Antiqua" pitchFamily="18" charset="0"/>
              </a:rPr>
            </a:br>
            <a:r>
              <a:rPr lang="en-US" sz="2000" dirty="0">
                <a:latin typeface="Book Antiqua" pitchFamily="18" charset="0"/>
              </a:rPr>
              <a:t>(Robert Harkrider, </a:t>
            </a:r>
            <a:r>
              <a:rPr lang="en-US" sz="2000" i="1" dirty="0">
                <a:latin typeface="Book Antiqua" pitchFamily="18" charset="0"/>
              </a:rPr>
              <a:t>Revelation,</a:t>
            </a:r>
            <a:r>
              <a:rPr lang="en-US" sz="2000" dirty="0">
                <a:latin typeface="Book Antiqua" pitchFamily="18" charset="0"/>
              </a:rPr>
              <a:t> Truth Commentaries, page 310)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11B81D-54D7-4574-96DC-9D5CE494AF1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41505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6523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Revelation 21:13</a:t>
            </a:r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81346" y="2134386"/>
            <a:ext cx="5448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on the east were three gates; and on the north three gates; and on the south three gates; and on the west three gates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1F051F-FB54-4717-8E53-C253B5E39149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24632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8445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Revelation 21:14</a:t>
            </a:r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1582737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62492" y="2172193"/>
            <a:ext cx="5448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the wall of the city had twelve foundations, and on them twelve names of the twelve apostles of the Lamb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CDA29-F2E4-412B-8A55-9E64B43B63CC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316809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686"/>
            <a:ext cx="8229600" cy="792162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Entrance of the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237"/>
            <a:ext cx="8229600" cy="3637919"/>
          </a:xfrm>
          <a:solidFill>
            <a:schemeClr val="bg1"/>
          </a:solidFill>
        </p:spPr>
        <p:txBody>
          <a:bodyPr>
            <a:spAutoFit/>
          </a:bodyPr>
          <a:lstStyle/>
          <a:p>
            <a:pPr lvl="1"/>
            <a:r>
              <a:rPr lang="en-US" dirty="0">
                <a:latin typeface="Book Antiqua" panose="02040602050305030304" pitchFamily="18" charset="0"/>
              </a:rPr>
              <a:t>Entrance from the city was available from </a:t>
            </a:r>
            <a:r>
              <a:rPr lang="en-US" b="1" dirty="0">
                <a:latin typeface="Book Antiqua" panose="02040602050305030304" pitchFamily="18" charset="0"/>
              </a:rPr>
              <a:t>four directions.</a:t>
            </a:r>
          </a:p>
          <a:p>
            <a:pPr lvl="1"/>
            <a:r>
              <a:rPr lang="en-US" b="1" dirty="0">
                <a:latin typeface="Book Antiqua" panose="02040602050305030304" pitchFamily="18" charset="0"/>
              </a:rPr>
              <a:t>3 east – 3 north – 3 south – 3 west</a:t>
            </a:r>
          </a:p>
          <a:p>
            <a:r>
              <a:rPr lang="en-US" dirty="0">
                <a:latin typeface="Book Antiqua" pitchFamily="18" charset="0"/>
              </a:rPr>
              <a:t>People from every </a:t>
            </a:r>
            <a:r>
              <a:rPr lang="en-US" b="1" dirty="0">
                <a:latin typeface="Book Antiqua" panose="02040602050305030304" pitchFamily="18" charset="0"/>
              </a:rPr>
              <a:t>kindred, tongue, people,</a:t>
            </a:r>
            <a:r>
              <a:rPr lang="en-US" dirty="0">
                <a:latin typeface="Book Antiqua" pitchFamily="18" charset="0"/>
              </a:rPr>
              <a:t> and </a:t>
            </a:r>
            <a:r>
              <a:rPr lang="en-US" b="1" dirty="0">
                <a:latin typeface="Book Antiqua" panose="02040602050305030304" pitchFamily="18" charset="0"/>
              </a:rPr>
              <a:t>nation. (Revelation 5:9; 7:9)</a:t>
            </a:r>
          </a:p>
          <a:p>
            <a:r>
              <a:rPr lang="en-US" dirty="0">
                <a:latin typeface="Book Antiqua" pitchFamily="18" charset="0"/>
              </a:rPr>
              <a:t>Gates of the ancient cities were </a:t>
            </a:r>
            <a:r>
              <a:rPr lang="en-US" b="1" dirty="0">
                <a:latin typeface="Book Antiqua" panose="02040602050305030304" pitchFamily="18" charset="0"/>
              </a:rPr>
              <a:t>closed at night </a:t>
            </a:r>
            <a:r>
              <a:rPr lang="en-US" dirty="0">
                <a:latin typeface="Book Antiqua" pitchFamily="18" charset="0"/>
              </a:rPr>
              <a:t>for protection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306C53-80C7-411D-886F-E8B2C8FCF91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335591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8392"/>
            <a:ext cx="8229600" cy="792162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Entrance of the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5799"/>
            <a:ext cx="8229600" cy="4253472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12 Gates </a:t>
            </a:r>
            <a:r>
              <a:rPr lang="en-US" dirty="0">
                <a:latin typeface="Book Antiqua" pitchFamily="18" charset="0"/>
              </a:rPr>
              <a:t>of the </a:t>
            </a:r>
            <a:r>
              <a:rPr lang="en-US" b="1" dirty="0">
                <a:latin typeface="Book Antiqua" panose="02040602050305030304" pitchFamily="18" charset="0"/>
              </a:rPr>
              <a:t>heavenly city </a:t>
            </a:r>
            <a:r>
              <a:rPr lang="en-US" dirty="0">
                <a:latin typeface="Book Antiqua" pitchFamily="18" charset="0"/>
              </a:rPr>
              <a:t>which are never closed – </a:t>
            </a:r>
            <a:r>
              <a:rPr lang="en-US" b="1" dirty="0">
                <a:latin typeface="Book Antiqua" panose="02040602050305030304" pitchFamily="18" charset="0"/>
              </a:rPr>
              <a:t>abundant entrance</a:t>
            </a:r>
            <a:r>
              <a:rPr lang="en-US" dirty="0">
                <a:latin typeface="Book Antiqua" pitchFamily="18" charset="0"/>
              </a:rPr>
              <a:t>!</a:t>
            </a:r>
            <a:br>
              <a:rPr lang="en-US" dirty="0">
                <a:latin typeface="Book Antiqua" pitchFamily="18" charset="0"/>
              </a:rPr>
            </a:br>
            <a:r>
              <a:rPr lang="en-US" dirty="0">
                <a:latin typeface="Book Antiqua" pitchFamily="18" charset="0"/>
              </a:rPr>
              <a:t>2 Peter 1:11</a:t>
            </a:r>
          </a:p>
          <a:p>
            <a:pPr marL="457200" lvl="1" indent="0">
              <a:buNone/>
            </a:pPr>
            <a:endParaRPr lang="en-US" dirty="0">
              <a:latin typeface="Book Antiqua" pitchFamily="18" charset="0"/>
            </a:endParaRPr>
          </a:p>
          <a:p>
            <a:r>
              <a:rPr lang="en-US" dirty="0">
                <a:latin typeface="Book Antiqua" pitchFamily="18" charset="0"/>
              </a:rPr>
              <a:t>The gates will not need to be shut because no enemies exist to invade the city.</a:t>
            </a:r>
          </a:p>
          <a:p>
            <a:r>
              <a:rPr lang="en-US" dirty="0">
                <a:latin typeface="Book Antiqua" pitchFamily="18" charset="0"/>
              </a:rPr>
              <a:t>They have all been cast into the lake of fire (19:20; 20:10, 15; 21:8).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306C53-80C7-411D-886F-E8B2C8FCF91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27300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842"/>
            <a:ext cx="8229600" cy="792162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Foundations of the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421"/>
            <a:ext cx="8229600" cy="5484578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Wall of the city had </a:t>
            </a:r>
            <a:r>
              <a:rPr lang="en-US" b="1" dirty="0">
                <a:latin typeface="Book Antiqua" panose="02040602050305030304" pitchFamily="18" charset="0"/>
              </a:rPr>
              <a:t>12 foundations</a:t>
            </a:r>
          </a:p>
          <a:p>
            <a:pPr lvl="1"/>
            <a:r>
              <a:rPr lang="en-US" dirty="0">
                <a:latin typeface="Book Antiqua" pitchFamily="18" charset="0"/>
              </a:rPr>
              <a:t>One foundation for every gate</a:t>
            </a:r>
          </a:p>
          <a:p>
            <a:r>
              <a:rPr lang="en-US" dirty="0">
                <a:latin typeface="Book Antiqua" pitchFamily="18" charset="0"/>
              </a:rPr>
              <a:t>Names of the </a:t>
            </a:r>
            <a:r>
              <a:rPr lang="en-US" b="1" dirty="0">
                <a:latin typeface="Book Antiqua" panose="02040602050305030304" pitchFamily="18" charset="0"/>
              </a:rPr>
              <a:t>12 apostles </a:t>
            </a:r>
            <a:r>
              <a:rPr lang="en-US" dirty="0">
                <a:latin typeface="Book Antiqua" pitchFamily="18" charset="0"/>
              </a:rPr>
              <a:t>of the Lamb</a:t>
            </a:r>
          </a:p>
          <a:p>
            <a:pPr lvl="1"/>
            <a:r>
              <a:rPr lang="en-US" dirty="0">
                <a:latin typeface="Book Antiqua" pitchFamily="18" charset="0"/>
              </a:rPr>
              <a:t>Those of the NT era who will enter the city have also </a:t>
            </a:r>
            <a:r>
              <a:rPr lang="en-US" b="1" dirty="0">
                <a:latin typeface="Book Antiqua" panose="02040602050305030304" pitchFamily="18" charset="0"/>
              </a:rPr>
              <a:t>walked by faith</a:t>
            </a:r>
          </a:p>
          <a:p>
            <a:pPr lvl="1"/>
            <a:r>
              <a:rPr lang="en-US" dirty="0">
                <a:latin typeface="Book Antiqua" pitchFamily="18" charset="0"/>
              </a:rPr>
              <a:t>Built by the gospel that had been preached</a:t>
            </a:r>
          </a:p>
          <a:p>
            <a:pPr lvl="1"/>
            <a:r>
              <a:rPr lang="en-US" dirty="0">
                <a:latin typeface="Book Antiqua" pitchFamily="18" charset="0"/>
              </a:rPr>
              <a:t>Peter, Andrew, James, John, Philip, Bartholomew, Thomas, Matthew, James the son of Alphaeus, Thaddaeus, Simon the Canaanite, Mathias (?)</a:t>
            </a:r>
          </a:p>
          <a:p>
            <a:pPr lvl="1"/>
            <a:r>
              <a:rPr lang="en-US" b="1" dirty="0">
                <a:latin typeface="Book Antiqua" panose="02040602050305030304" pitchFamily="18" charset="0"/>
              </a:rPr>
              <a:t>John</a:t>
            </a:r>
            <a:r>
              <a:rPr lang="en-US" dirty="0">
                <a:latin typeface="Book Antiqua" pitchFamily="18" charset="0"/>
              </a:rPr>
              <a:t> would have seen his own name!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14FBFC-D0B7-45D2-8DBF-5BDA3B48639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29331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2412</Words>
  <Application>Microsoft Office PowerPoint</Application>
  <PresentationFormat>On-screen Show (4:3)</PresentationFormat>
  <Paragraphs>239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Book Antiqua</vt:lpstr>
      <vt:lpstr>Calibri</vt:lpstr>
      <vt:lpstr>Corbel</vt:lpstr>
      <vt:lpstr>Elephant</vt:lpstr>
      <vt:lpstr>Georgia</vt:lpstr>
      <vt:lpstr>OldCentury</vt:lpstr>
      <vt:lpstr>Times New Roman</vt:lpstr>
      <vt:lpstr>1_Office Theme</vt:lpstr>
      <vt:lpstr>1_Depth</vt:lpstr>
      <vt:lpstr>A Study Of  The Book Of Revelation</vt:lpstr>
      <vt:lpstr>Revelation 21:12</vt:lpstr>
      <vt:lpstr>Description of the City</vt:lpstr>
      <vt:lpstr>Description of the City</vt:lpstr>
      <vt:lpstr>Revelation 21:13</vt:lpstr>
      <vt:lpstr>Revelation 21:14</vt:lpstr>
      <vt:lpstr>Entrance of the City</vt:lpstr>
      <vt:lpstr>Entrance of the City</vt:lpstr>
      <vt:lpstr>Foundations of the City</vt:lpstr>
      <vt:lpstr>Revelation 21:15</vt:lpstr>
      <vt:lpstr>Revelation 21:16</vt:lpstr>
      <vt:lpstr>Revelation 21:17</vt:lpstr>
      <vt:lpstr>Measuring the City</vt:lpstr>
      <vt:lpstr>Measuring the City</vt:lpstr>
      <vt:lpstr>PowerPoint Presentation</vt:lpstr>
      <vt:lpstr>PowerPoint Presentation</vt:lpstr>
      <vt:lpstr>PowerPoint Presentation</vt:lpstr>
      <vt:lpstr>PowerPoint Presentation</vt:lpstr>
      <vt:lpstr>Revelation 21:18</vt:lpstr>
      <vt:lpstr>Revelation 21:19</vt:lpstr>
      <vt:lpstr>Revelation 21:20</vt:lpstr>
      <vt:lpstr>Revelation 21:21</vt:lpstr>
      <vt:lpstr>PowerPoint Presentation</vt:lpstr>
      <vt:lpstr>Construction of the Walls</vt:lpstr>
      <vt:lpstr>Construction of the Walls</vt:lpstr>
      <vt:lpstr>Construction of the Walls</vt:lpstr>
      <vt:lpstr>Construction of the Walls</vt:lpstr>
      <vt:lpstr>Revelation 21:22</vt:lpstr>
      <vt:lpstr>Revelation 21:23</vt:lpstr>
      <vt:lpstr>Revelation 21:24</vt:lpstr>
      <vt:lpstr>Revelation 21:25</vt:lpstr>
      <vt:lpstr>Revelation 21:26</vt:lpstr>
      <vt:lpstr>Glory of the City</vt:lpstr>
      <vt:lpstr>Glory of the City</vt:lpstr>
      <vt:lpstr>Glory of the City</vt:lpstr>
      <vt:lpstr>Glory of the City</vt:lpstr>
      <vt:lpstr>Revelation 21:27</vt:lpstr>
      <vt:lpstr>Some Will Never See It!</vt:lpstr>
      <vt:lpstr>Closing Notes …</vt:lpstr>
      <vt:lpstr>Closing Notes …</vt:lpstr>
      <vt:lpstr>Closing Notes …</vt:lpstr>
      <vt:lpstr>Closing Notes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mgalloway2715@gmail.com</dc:creator>
  <cp:lastModifiedBy>Richard Lidh</cp:lastModifiedBy>
  <cp:revision>18</cp:revision>
  <cp:lastPrinted>2021-10-30T22:07:29Z</cp:lastPrinted>
  <dcterms:created xsi:type="dcterms:W3CDTF">2021-10-17T14:22:47Z</dcterms:created>
  <dcterms:modified xsi:type="dcterms:W3CDTF">2021-10-30T22:07:32Z</dcterms:modified>
</cp:coreProperties>
</file>